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90" r:id="rId5"/>
    <p:sldId id="262" r:id="rId6"/>
    <p:sldId id="286" r:id="rId7"/>
    <p:sldId id="285" r:id="rId8"/>
    <p:sldId id="269" r:id="rId9"/>
    <p:sldId id="274" r:id="rId10"/>
    <p:sldId id="275" r:id="rId11"/>
    <p:sldId id="270" r:id="rId12"/>
    <p:sldId id="307" r:id="rId13"/>
    <p:sldId id="272" r:id="rId14"/>
    <p:sldId id="273" r:id="rId15"/>
    <p:sldId id="261" r:id="rId16"/>
    <p:sldId id="294" r:id="rId17"/>
    <p:sldId id="268" r:id="rId18"/>
    <p:sldId id="296" r:id="rId19"/>
    <p:sldId id="288" r:id="rId20"/>
    <p:sldId id="291" r:id="rId21"/>
    <p:sldId id="276" r:id="rId22"/>
    <p:sldId id="289" r:id="rId23"/>
    <p:sldId id="277" r:id="rId24"/>
    <p:sldId id="293" r:id="rId25"/>
    <p:sldId id="278" r:id="rId26"/>
  </p:sldIdLst>
  <p:sldSz cx="12192000" cy="6858000"/>
  <p:notesSz cx="7103745" cy="102342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sohu.com/a/614984129_121123711" TargetMode="External"/><Relationship Id="rId1" Type="http://schemas.openxmlformats.org/officeDocument/2006/relationships/hyperlink" Target="http://pacilution.com/ShowArticle.asp?ArticleID=9509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hyperlink" Target="https://yogabuddha.blogspot.com/2017/10/blog-post_5.html" TargetMode="Externa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fuyan.org.tw/download/journal/fbs/FBS_vol7-4.pdf&#13;" TargetMode="External"/><Relationship Id="rId1" Type="http://schemas.openxmlformats.org/officeDocument/2006/relationships/hyperlink" Target="https://terebess.hu/zen/szoto/Heart-Sutra-Jan-Nattier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google.com/maps/@27.5094993,88.5875557,5.8z?entry=ttu&amp;g_ep=EgoyMDI0MTExMy4xIKXMDSoASAFQAw%3D%3D" TargetMode="External"/><Relationship Id="rId1" Type="http://schemas.openxmlformats.org/officeDocument/2006/relationships/hyperlink" Target="https://www.kankanwoo.com/?p=241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shutonggui.cn/guanyin/" TargetMode="External"/><Relationship Id="rId2" Type="http://schemas.openxmlformats.org/officeDocument/2006/relationships/hyperlink" Target="%20https://shutonggui.cn/guanyin/" TargetMode="External"/><Relationship Id="rId1" Type="http://schemas.openxmlformats.org/officeDocument/2006/relationships/hyperlink" Target="https://www.wisdomlib.org/definition/samjayivairatiputr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hyperlink" Target="https://hb.ifeng.com/fo/detail_2014_05/26/2328637_0.shtml" TargetMode="External"/><Relationship Id="rId1" Type="http://schemas.openxmlformats.org/officeDocument/2006/relationships/hyperlink" Target="https://shutonggui.cn/guanyi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心經</a:t>
            </a:r>
            <a:r>
              <a:rPr lang="zh-TW" altLang="zh-CN"/>
              <a:t>學</a:t>
            </a:r>
            <a:r>
              <a:rPr lang="zh-CN" altLang="en-US"/>
              <a:t>習</a:t>
            </a:r>
            <a:r>
              <a:rPr lang="zh-TW" altLang="zh-CN"/>
              <a:t>階</a:t>
            </a:r>
            <a:r>
              <a:rPr lang="zh-TW" altLang="zh-CN"/>
              <a:t>梯</a:t>
            </a:r>
            <a:endParaRPr lang="zh-TW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253346"/>
          </a:xfrm>
        </p:spPr>
        <p:txBody>
          <a:bodyPr/>
          <a:p>
            <a:r>
              <a:rPr lang="zh-CN" altLang="en-US" sz="2800"/>
              <a:t>善那比丘</a:t>
            </a:r>
            <a:endParaRPr lang="en-US" altLang="zh-CN" sz="2800"/>
          </a:p>
          <a:p>
            <a:r>
              <a:rPr lang="en-US" altLang="zh-CN" sz="2800"/>
              <a:t>2024/11/17 </a:t>
            </a:r>
            <a:r>
              <a:rPr lang="zh-CN" altLang="en-US" sz="2800"/>
              <a:t>昆山</a:t>
            </a:r>
            <a:endParaRPr lang="zh-CN" alt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zh-CN">
                <a:solidFill>
                  <a:srgbClr val="C00000"/>
                </a:solidFill>
              </a:rPr>
              <a:t>觀</a:t>
            </a:r>
            <a:r>
              <a:rPr lang="zh-TW" altLang="zh-CN">
                <a:solidFill>
                  <a:srgbClr val="7030A0"/>
                </a:solidFill>
              </a:rPr>
              <a:t>自在</a:t>
            </a:r>
            <a:r>
              <a:rPr lang="zh-TW" altLang="zh-CN">
                <a:solidFill>
                  <a:srgbClr val="4472C4"/>
                </a:solidFill>
              </a:rPr>
              <a:t>菩</a:t>
            </a:r>
            <a:r>
              <a:rPr lang="zh-TW" altLang="zh-CN">
                <a:solidFill>
                  <a:srgbClr val="FFC000"/>
                </a:solidFill>
              </a:rPr>
              <a:t>薩</a:t>
            </a:r>
            <a:r>
              <a:rPr lang="en-US" altLang="zh-TW"/>
              <a:t> </a:t>
            </a:r>
            <a:r>
              <a:rPr lang="en-US" altLang="zh-TW">
                <a:solidFill>
                  <a:srgbClr val="C00000"/>
                </a:solidFill>
              </a:rPr>
              <a:t>Avalokit</a:t>
            </a:r>
            <a:r>
              <a:rPr lang="en-US" altLang="zh-TW">
                <a:solidFill>
                  <a:srgbClr val="7030A0"/>
                </a:solidFill>
              </a:rPr>
              <a:t>eśvara</a:t>
            </a:r>
            <a:r>
              <a:rPr lang="en-US" altLang="zh-TW"/>
              <a:t> </a:t>
            </a:r>
            <a:r>
              <a:rPr lang="en-US" altLang="zh-CN" u="sng">
                <a:solidFill>
                  <a:srgbClr val="4472C4"/>
                </a:solidFill>
              </a:rPr>
              <a:t>Bo</a:t>
            </a:r>
            <a:r>
              <a:rPr lang="en-US" altLang="zh-CN">
                <a:solidFill>
                  <a:srgbClr val="4472C4"/>
                </a:solidFill>
              </a:rPr>
              <a:t>dhi</a:t>
            </a:r>
            <a:r>
              <a:rPr lang="en-US" altLang="zh-CN" u="sng">
                <a:solidFill>
                  <a:srgbClr val="FFC000"/>
                </a:solidFill>
              </a:rPr>
              <a:t>Sa</a:t>
            </a:r>
            <a:r>
              <a:rPr lang="en-US" altLang="zh-CN">
                <a:solidFill>
                  <a:srgbClr val="FFC000"/>
                </a:solidFill>
              </a:rPr>
              <a:t>ttva</a:t>
            </a:r>
            <a:endParaRPr lang="en-US" altLang="zh-CN">
              <a:solidFill>
                <a:srgbClr val="FFC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30000"/>
              </a:lnSpc>
            </a:pPr>
            <a:r>
              <a:rPr lang="zh-TW" altLang="zh-CN" sz="3200"/>
              <a:t>意</a:t>
            </a:r>
            <a:r>
              <a:rPr lang="zh-CN" altLang="en-US" sz="3200"/>
              <a:t>譯</a:t>
            </a:r>
            <a:r>
              <a:rPr lang="zh-TW" altLang="zh-CN" sz="3200"/>
              <a:t>：觀察世界之主</a:t>
            </a:r>
            <a:r>
              <a:rPr lang="zh-CN" altLang="en-US" sz="3200"/>
              <a:t>宰</a:t>
            </a:r>
            <a:r>
              <a:rPr lang="zh-TW" altLang="zh-CN" sz="3200"/>
              <a:t>。</a:t>
            </a:r>
            <a:r>
              <a:rPr lang="zh-CN" altLang="en-US" sz="3200"/>
              <a:t>別譯：光世音、觀世音</a:t>
            </a:r>
            <a:endParaRPr lang="zh-TW" altLang="zh-CN" sz="3200"/>
          </a:p>
          <a:p>
            <a:pPr>
              <a:lnSpc>
                <a:spcPct val="130000"/>
              </a:lnSpc>
            </a:pPr>
            <a:r>
              <a:rPr lang="zh-TW" altLang="zh-CN" sz="3200"/>
              <a:t>原型</a:t>
            </a:r>
            <a:r>
              <a:rPr lang="zh-CN" altLang="en-US" sz="3200"/>
              <a:t>：</a:t>
            </a:r>
            <a:endParaRPr lang="zh-TW" altLang="zh-CN" sz="3200"/>
          </a:p>
          <a:p>
            <a:pPr lvl="1">
              <a:lnSpc>
                <a:spcPct val="130000"/>
              </a:lnSpc>
            </a:pPr>
            <a:r>
              <a:rPr lang="zh-TW" altLang="zh-CN" sz="3200"/>
              <a:t>濕婆</a:t>
            </a:r>
            <a:r>
              <a:rPr lang="en-US" altLang="zh-CN" sz="3200"/>
              <a:t>(Shiva)</a:t>
            </a:r>
            <a:r>
              <a:rPr lang="zh-TW" altLang="zh-CN" sz="3200"/>
              <a:t>的</a:t>
            </a:r>
            <a:r>
              <a:rPr lang="zh-TW" altLang="zh-CN" sz="3200" b="1">
                <a:solidFill>
                  <a:schemeClr val="accent5"/>
                </a:solidFill>
              </a:rPr>
              <a:t>化身</a:t>
            </a:r>
            <a:r>
              <a:rPr lang="zh-TW" altLang="zh-CN" sz="3200"/>
              <a:t>「大自在天」</a:t>
            </a:r>
            <a:r>
              <a:rPr lang="en-US" altLang="zh-TW" sz="3200"/>
              <a:t>Mah</a:t>
            </a:r>
            <a:r>
              <a:rPr lang="en-US" altLang="zh-TW" sz="3200">
                <a:solidFill>
                  <a:srgbClr val="7030A0"/>
                </a:solidFill>
              </a:rPr>
              <a:t>eśvara</a:t>
            </a:r>
            <a:r>
              <a:rPr lang="en-US" altLang="zh-TW" sz="3200">
                <a:solidFill>
                  <a:srgbClr val="ED7D31"/>
                </a:solidFill>
              </a:rPr>
              <a:t> </a:t>
            </a:r>
            <a:r>
              <a:rPr lang="en-US" altLang="zh-TW" sz="3200"/>
              <a:t> </a:t>
            </a:r>
            <a:r>
              <a:rPr lang="zh-TW" altLang="en-US" sz="3200">
                <a:hlinkClick r:id="rId1"/>
              </a:rPr>
              <a:t>論文</a:t>
            </a:r>
            <a:endParaRPr lang="zh-TW" altLang="en-US" sz="3200">
              <a:hlinkClick r:id="rId1"/>
            </a:endParaRPr>
          </a:p>
          <a:p>
            <a:pPr lvl="1">
              <a:lnSpc>
                <a:spcPct val="130000"/>
              </a:lnSpc>
            </a:pPr>
            <a:r>
              <a:rPr lang="zh-CN" altLang="en-US" sz="3200"/>
              <a:t>婆羅門教的太陽神雙馬童神</a:t>
            </a:r>
            <a:r>
              <a:rPr lang="en-US" altLang="zh-CN" sz="3200"/>
              <a:t> Ashvins</a:t>
            </a:r>
            <a:endParaRPr lang="en-US" altLang="zh-TW" sz="3200"/>
          </a:p>
          <a:p>
            <a:pPr lvl="1">
              <a:lnSpc>
                <a:spcPct val="130000"/>
              </a:lnSpc>
            </a:pPr>
            <a:r>
              <a:rPr lang="en-US" altLang="zh-TW" sz="3200" u="sng">
                <a:solidFill>
                  <a:srgbClr val="000000"/>
                </a:solidFill>
              </a:rPr>
              <a:t>波斯</a:t>
            </a:r>
            <a:r>
              <a:rPr lang="en-US" altLang="zh-TW" sz="3200"/>
              <a:t>的水神阿娜希塔 Anahita</a:t>
            </a:r>
            <a:endParaRPr lang="en-US" altLang="zh-TW" sz="3200"/>
          </a:p>
          <a:p>
            <a:pPr lvl="1">
              <a:lnSpc>
                <a:spcPct val="130000"/>
              </a:lnSpc>
            </a:pPr>
            <a:r>
              <a:rPr lang="en-US" altLang="zh-TW" sz="3200">
                <a:solidFill>
                  <a:srgbClr val="000000"/>
                </a:solidFill>
                <a:sym typeface="+mn-ea"/>
              </a:rPr>
              <a:t>南印度(</a:t>
            </a:r>
            <a:r>
              <a:rPr lang="zh-TW" altLang="en-US" sz="3200">
                <a:solidFill>
                  <a:srgbClr val="000000"/>
                </a:solidFill>
                <a:sym typeface="+mn-ea"/>
              </a:rPr>
              <a:t>大乘發源地</a:t>
            </a:r>
            <a:r>
              <a:rPr lang="en-US" altLang="zh-TW" sz="3200">
                <a:solidFill>
                  <a:srgbClr val="000000"/>
                </a:solidFill>
                <a:sym typeface="+mn-ea"/>
              </a:rPr>
              <a:t>)</a:t>
            </a:r>
            <a:r>
              <a:rPr lang="en-US" altLang="zh-TW" sz="3200">
                <a:sym typeface="+mn-ea"/>
              </a:rPr>
              <a:t>的「</a:t>
            </a:r>
            <a:r>
              <a:rPr lang="en-US" altLang="zh-TW" sz="3200">
                <a:sym typeface="+mn-ea"/>
                <a:hlinkClick r:id="rId2" action="ppaction://hlinkfile"/>
              </a:rPr>
              <a:t>寶馬神</a:t>
            </a:r>
            <a:r>
              <a:rPr lang="en-US" altLang="zh-TW" sz="3200">
                <a:sym typeface="+mn-ea"/>
              </a:rPr>
              <a:t>」 hayagriva</a:t>
            </a:r>
            <a:endParaRPr lang="en-US" altLang="zh-TW" sz="3200"/>
          </a:p>
          <a:p>
            <a:pPr marL="457200" lvl="2"/>
            <a:endParaRPr lang="zh-TW" altLang="en-US"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988001" cy="1325563"/>
          </a:xfrm>
        </p:spPr>
        <p:txBody>
          <a:bodyPr/>
          <a:p>
            <a:r>
              <a:rPr lang="zh-CN" altLang="en-US" sz="4200"/>
              <a:t>梵語減少記憶量</a:t>
            </a:r>
            <a:r>
              <a:rPr lang="en-US" altLang="zh-CN" sz="4200"/>
              <a:t>,</a:t>
            </a:r>
            <a:r>
              <a:rPr lang="zh-CN" altLang="en-US" sz="4200"/>
              <a:t>相似概念聚類</a:t>
            </a:r>
            <a:r>
              <a:rPr lang="en-US" altLang="zh-CN" sz="4200"/>
              <a:t>,</a:t>
            </a:r>
            <a:r>
              <a:rPr lang="zh-CN" altLang="en-US" sz="4200"/>
              <a:t>突顯隱藏關連</a:t>
            </a:r>
            <a:endParaRPr lang="zh-CN" altLang="en-US" sz="4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lnSpc>
                <a:spcPct val="110000"/>
              </a:lnSpc>
              <a:buNone/>
            </a:pPr>
            <a:r>
              <a:rPr lang="zh-CN" altLang="en-US" sz="2800"/>
              <a:t>犍陀羅地區 ：巴基斯坦及阿富汗東部，興都庫什山脈。</a:t>
            </a:r>
            <a:endParaRPr lang="zh-CN" altLang="en-US" sz="2800"/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800"/>
              <a:t>波斯帝國</a:t>
            </a:r>
            <a:r>
              <a:rPr lang="en-US" altLang="zh-CN" sz="2800"/>
              <a:t> </a:t>
            </a:r>
            <a:r>
              <a:rPr lang="zh-CN" altLang="en-US" sz="2800"/>
              <a:t>行省</a:t>
            </a:r>
            <a:r>
              <a:rPr lang="en-US" altLang="zh-CN" sz="2800"/>
              <a:t> (BC 530) </a:t>
            </a:r>
            <a:r>
              <a:rPr lang="zh-CN" altLang="en-US" sz="2800"/>
              <a:t>，亞歷山大</a:t>
            </a:r>
            <a:r>
              <a:rPr lang="en-US" altLang="zh-CN" sz="2800"/>
              <a:t>(BC 327) </a:t>
            </a:r>
            <a:r>
              <a:rPr lang="zh-CN" altLang="en-US" sz="2800"/>
              <a:t>之後</a:t>
            </a:r>
            <a:r>
              <a:rPr lang="en-US" altLang="zh-CN" sz="2800"/>
              <a:t> </a:t>
            </a:r>
            <a:r>
              <a:rPr lang="zh-CN" altLang="en-US" sz="2800"/>
              <a:t>希臘化。</a:t>
            </a:r>
            <a:endParaRPr lang="zh-CN" altLang="en-US" sz="280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800">
                <a:solidFill>
                  <a:srgbClr val="ED7D31"/>
                </a:solidFill>
              </a:rPr>
              <a:t>Gandh</a:t>
            </a:r>
            <a:r>
              <a:rPr lang="en-US" altLang="zh-CN" sz="2800"/>
              <a:t>a </a:t>
            </a:r>
            <a:r>
              <a:rPr lang="zh-CN" altLang="en-US" sz="2800"/>
              <a:t>香</a:t>
            </a:r>
            <a:endParaRPr lang="zh-CN" altLang="en-US" sz="280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800">
                <a:solidFill>
                  <a:srgbClr val="ED7D31"/>
                </a:solidFill>
              </a:rPr>
              <a:t>Gandh</a:t>
            </a:r>
            <a:r>
              <a:rPr lang="en-US" altLang="zh-CN" sz="2800"/>
              <a:t>ara </a:t>
            </a:r>
            <a:r>
              <a:rPr lang="zh-CN" altLang="en-US" sz="2800"/>
              <a:t>犍陀羅 </a:t>
            </a:r>
            <a:r>
              <a:rPr lang="en-US" altLang="zh-CN" sz="2800"/>
              <a:t>(</a:t>
            </a:r>
            <a:r>
              <a:rPr lang="zh-CN" altLang="en-US" sz="2800"/>
              <a:t>香料貿易節點？</a:t>
            </a:r>
            <a:r>
              <a:rPr lang="en-US" altLang="zh-CN" sz="2800"/>
              <a:t>)</a:t>
            </a:r>
            <a:endParaRPr lang="en-US" altLang="zh-CN" sz="280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800">
                <a:solidFill>
                  <a:srgbClr val="ED7D31"/>
                </a:solidFill>
              </a:rPr>
              <a:t>Gandh</a:t>
            </a:r>
            <a:r>
              <a:rPr lang="en-US" altLang="zh-CN" sz="2800"/>
              <a:t>arva </a:t>
            </a:r>
            <a:r>
              <a:rPr lang="zh-CN" altLang="en-US" sz="2800"/>
              <a:t>乾達婆</a:t>
            </a:r>
            <a:r>
              <a:rPr lang="en-US" altLang="zh-CN" sz="2800"/>
              <a:t>(</a:t>
            </a:r>
            <a:r>
              <a:rPr lang="zh-CN" altLang="en-US" sz="2800"/>
              <a:t>天龍八部之一</a:t>
            </a:r>
            <a:r>
              <a:rPr lang="en-US" altLang="zh-CN" sz="2800"/>
              <a:t>)</a:t>
            </a:r>
            <a:r>
              <a:rPr lang="zh-CN" altLang="en-US" sz="2800"/>
              <a:t> 樂神</a:t>
            </a:r>
            <a:r>
              <a:rPr lang="en-US" altLang="zh-CN" sz="2800"/>
              <a:t>, </a:t>
            </a:r>
            <a:r>
              <a:rPr lang="zh-CN" altLang="en-US" sz="2800"/>
              <a:t>香陰 </a:t>
            </a:r>
            <a:r>
              <a:rPr lang="en-US" altLang="zh-CN" sz="2800"/>
              <a:t>(</a:t>
            </a:r>
            <a:r>
              <a:rPr lang="zh-CN" altLang="en-US" sz="2800"/>
              <a:t>中陰身</a:t>
            </a:r>
            <a:r>
              <a:rPr lang="en-US" altLang="zh-CN" sz="2800"/>
              <a:t>)</a:t>
            </a:r>
            <a:endParaRPr lang="zh-CN" altLang="en-US" sz="280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800">
                <a:solidFill>
                  <a:srgbClr val="ED7D31"/>
                </a:solidFill>
              </a:rPr>
              <a:t>Gandh</a:t>
            </a:r>
            <a:r>
              <a:rPr lang="en-US" altLang="zh-CN" sz="2800"/>
              <a:t>i </a:t>
            </a:r>
            <a:r>
              <a:rPr lang="zh-CN" altLang="en-US" sz="2800"/>
              <a:t>甘地 </a:t>
            </a:r>
            <a:r>
              <a:rPr lang="en-US" altLang="zh-CN" sz="2800"/>
              <a:t>(</a:t>
            </a:r>
            <a:r>
              <a:rPr lang="zh-CN" altLang="en-US" sz="2800"/>
              <a:t>從事香料藥粉貿易之家族</a:t>
            </a:r>
            <a:r>
              <a:rPr lang="en-US" altLang="zh-CN" sz="2800"/>
              <a:t>)</a:t>
            </a:r>
            <a:endParaRPr lang="zh-CN" altLang="en-US"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99383" y="259954"/>
            <a:ext cx="787643" cy="5857111"/>
          </a:xfrm>
        </p:spPr>
        <p:txBody>
          <a:bodyPr/>
          <a:p>
            <a:r>
              <a:rPr lang="zh-TW" altLang="en-US">
                <a:hlinkClick r:id="rId1" action="ppaction://hlinkfile"/>
              </a:rPr>
              <a:t>青頸觀音</a:t>
            </a:r>
            <a:endParaRPr lang="zh-TW" altLang="en-US"/>
          </a:p>
        </p:txBody>
      </p:sp>
      <p:pic>
        <p:nvPicPr>
          <p:cNvPr id="4" name="内容占位符 3" descr="大自在天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9920" y="79375"/>
            <a:ext cx="5100320" cy="6824345"/>
          </a:xfrm>
          <a:prstGeom prst="rect">
            <a:avLst/>
          </a:prstGeom>
        </p:spPr>
      </p:pic>
      <p:pic>
        <p:nvPicPr>
          <p:cNvPr id="6" name="图片 5" descr="青颈观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47"/>
            <a:ext cx="5199380" cy="690435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6192523" y="190104"/>
            <a:ext cx="787643" cy="5857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>
                <a:solidFill>
                  <a:schemeClr val="tx1"/>
                </a:solidFill>
                <a:latin typeface="微软雅黑" charset="0"/>
                <a:ea typeface="微软雅黑" charset="0"/>
              </a:rPr>
              <a:t>濕婆</a:t>
            </a:r>
            <a:r>
              <a:rPr lang="zh-CN" altLang="en-US">
                <a:solidFill>
                  <a:schemeClr val="tx1"/>
                </a:solidFill>
                <a:latin typeface="微软雅黑" charset="0"/>
                <a:ea typeface="微软雅黑" charset="0"/>
              </a:rPr>
              <a:t>神</a:t>
            </a:r>
            <a:endParaRPr lang="zh-CN" altLang="en-US">
              <a:solidFill>
                <a:schemeClr val="tx1"/>
              </a:solidFill>
              <a:latin typeface="微软雅黑" charset="0"/>
              <a:ea typeface="微软雅黑" charset="0"/>
            </a:endParaRPr>
          </a:p>
          <a:p>
            <a:endParaRPr lang="zh-CN" altLang="en-US">
              <a:solidFill>
                <a:schemeClr val="tx1"/>
              </a:solidFill>
              <a:latin typeface="微软雅黑" charset="0"/>
              <a:ea typeface="微软雅黑" charset="0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charset="0"/>
                <a:ea typeface="微软雅黑" charset="0"/>
              </a:rPr>
              <a:t>主毀滅生殖</a:t>
            </a:r>
            <a:endParaRPr lang="zh-CN" altLang="en-US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859" y="74152"/>
            <a:ext cx="10515600" cy="1325563"/>
          </a:xfrm>
        </p:spPr>
        <p:txBody>
          <a:bodyPr/>
          <a:p>
            <a:r>
              <a:rPr lang="zh-CN" altLang="en-US" sz="3600"/>
              <a:t>清繡線佛像</a:t>
            </a:r>
            <a:r>
              <a:rPr lang="en-US" altLang="zh-CN" sz="3600"/>
              <a:t> </a:t>
            </a:r>
            <a:r>
              <a:rPr lang="zh-CN" altLang="en-US" sz="3600"/>
              <a:t>馬頭明王</a:t>
            </a:r>
            <a:br>
              <a:rPr lang="zh-CN" altLang="en-US" sz="3600"/>
            </a:br>
            <a:r>
              <a:rPr lang="zh-TW" altLang="zh-CN" sz="3600"/>
              <a:t>觀音菩薩</a:t>
            </a:r>
            <a:r>
              <a:rPr lang="en-US" altLang="zh-TW" sz="3600"/>
              <a:t> </a:t>
            </a:r>
            <a:r>
              <a:rPr lang="zh-TW" altLang="zh-CN" sz="3600"/>
              <a:t>化身之</a:t>
            </a:r>
            <a:r>
              <a:rPr lang="zh-TW" altLang="zh-CN" sz="3600"/>
              <a:t>一</a:t>
            </a:r>
            <a:endParaRPr lang="zh-TW" altLang="zh-CN" sz="3600"/>
          </a:p>
        </p:txBody>
      </p:sp>
      <p:graphicFrame>
        <p:nvGraphicFramePr>
          <p:cNvPr id="4" name="内容占位符 3"/>
          <p:cNvGraphicFramePr>
            <a:graphicFrameLocks noChangeAspect="1"/>
          </p:cNvGraphicFramePr>
          <p:nvPr>
            <p:ph idx="1"/>
          </p:nvPr>
        </p:nvGraphicFramePr>
        <p:xfrm>
          <a:off x="8119110" y="74295"/>
          <a:ext cx="3524885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630930" imgH="6739890" progId="Paint.Picture">
                  <p:embed/>
                </p:oleObj>
              </mc:Choice>
              <mc:Fallback>
                <p:oleObj name="" r:id="rId1" imgW="3630930" imgH="673989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119110" y="74295"/>
                        <a:ext cx="3524885" cy="654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图片 6" descr="anahit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47190"/>
            <a:ext cx="4381500" cy="4033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1190" y="5750560"/>
            <a:ext cx="73037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TW" altLang="en-US" sz="3200"/>
              <a:t>波</a:t>
            </a:r>
            <a:r>
              <a:rPr lang="zh-TW" altLang="en-US" sz="3200"/>
              <a:t>斯水神</a:t>
            </a:r>
            <a:r>
              <a:rPr lang="en-US" altLang="zh-TW" sz="3200"/>
              <a:t> Aredvi Sura Anahita</a:t>
            </a:r>
            <a:endParaRPr lang="en-US" altLang="zh-TW" sz="3200"/>
          </a:p>
          <a:p>
            <a:r>
              <a:rPr lang="en-US" altLang="zh-TW" sz="3200"/>
              <a:t>與生育、療愈和智慧相關</a:t>
            </a:r>
            <a:endParaRPr lang="en-US" altLang="zh-TW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成書</a:t>
            </a:r>
            <a:r>
              <a:rPr lang="zh-TW" altLang="zh-CN"/>
              <a:t>時間</a:t>
            </a:r>
            <a:r>
              <a:rPr lang="en-US" altLang="zh-CN"/>
              <a:t>(</a:t>
            </a:r>
            <a:r>
              <a:rPr lang="zh-CN" altLang="en-US"/>
              <a:t>經典斷代</a:t>
            </a:r>
            <a:r>
              <a:rPr lang="en-US" altLang="zh-CN"/>
              <a:t>)</a:t>
            </a:r>
            <a:endParaRPr lang="zh-TW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lnSpc>
                <a:spcPct val="120000"/>
              </a:lnSpc>
              <a:buNone/>
            </a:pPr>
            <a:r>
              <a:rPr lang="zh-TW" altLang="zh-CN" sz="3200">
                <a:sym typeface="+mn-ea"/>
              </a:rPr>
              <a:t>晚於金剛經</a:t>
            </a:r>
            <a:r>
              <a:rPr lang="en-US" altLang="zh-TW" sz="3200">
                <a:sym typeface="+mn-ea"/>
              </a:rPr>
              <a:t> </a:t>
            </a:r>
            <a:r>
              <a:rPr lang="zh-TW" altLang="en-US" sz="3200">
                <a:sym typeface="+mn-ea"/>
              </a:rPr>
              <a:t>（金剛經大約</a:t>
            </a:r>
            <a:r>
              <a:rPr lang="zh-CN" altLang="en-US" sz="3200">
                <a:sym typeface="+mn-ea"/>
              </a:rPr>
              <a:t>成文於</a:t>
            </a:r>
            <a:r>
              <a:rPr lang="zh-TW" altLang="en-US" sz="3200">
                <a:sym typeface="+mn-ea"/>
              </a:rPr>
              <a:t>紀元初，佛滅後</a:t>
            </a:r>
            <a:r>
              <a:rPr lang="en-US" altLang="zh-TW" sz="3200">
                <a:sym typeface="+mn-ea"/>
              </a:rPr>
              <a:t>500</a:t>
            </a:r>
            <a:r>
              <a:rPr lang="zh-TW" altLang="en-US" sz="3200">
                <a:sym typeface="+mn-ea"/>
              </a:rPr>
              <a:t>年）</a:t>
            </a:r>
            <a:endParaRPr lang="zh-TW" altLang="zh-CN" sz="3200">
              <a:sym typeface="+mn-e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CN" sz="3200">
                <a:sym typeface="+mn-ea"/>
              </a:rPr>
              <a:t>1)</a:t>
            </a:r>
            <a:r>
              <a:rPr lang="zh-TW" altLang="zh-CN" sz="3200">
                <a:sym typeface="+mn-ea"/>
              </a:rPr>
              <a:t>缺少早期般若系經典</a:t>
            </a:r>
            <a:r>
              <a:rPr lang="zh-CN" altLang="en-US" sz="3200">
                <a:sym typeface="+mn-ea"/>
              </a:rPr>
              <a:t>核心</a:t>
            </a:r>
            <a:r>
              <a:rPr lang="zh-TW" altLang="zh-CN" sz="3200">
                <a:sym typeface="+mn-ea"/>
              </a:rPr>
              <a:t>人物</a:t>
            </a:r>
            <a:r>
              <a:rPr lang="zh-CN" altLang="en-US" sz="3200">
                <a:sym typeface="+mn-ea"/>
              </a:rPr>
              <a:t>：</a:t>
            </a:r>
            <a:r>
              <a:rPr lang="zh-TW" altLang="en-US" sz="3200">
                <a:sym typeface="+mn-ea"/>
              </a:rPr>
              <a:t>須菩提</a:t>
            </a:r>
            <a:r>
              <a:rPr lang="zh-CN" altLang="en-US" sz="3200">
                <a:sym typeface="+mn-ea"/>
              </a:rPr>
              <a:t>。</a:t>
            </a:r>
            <a:endParaRPr lang="zh-CN" altLang="en-US" sz="3200">
              <a:sym typeface="+mn-e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CN" sz="3200">
                <a:sym typeface="+mn-ea"/>
              </a:rPr>
              <a:t>2)</a:t>
            </a:r>
            <a:r>
              <a:rPr lang="zh-CN" altLang="en-US" sz="3200">
                <a:sym typeface="+mn-ea"/>
              </a:rPr>
              <a:t>空性思想的成熟（金剛經時未有）。</a:t>
            </a:r>
            <a:endParaRPr lang="zh-TW" altLang="en-US" sz="3200">
              <a:sym typeface="+mn-ea"/>
            </a:endParaRPr>
          </a:p>
          <a:p>
            <a:pPr lvl="1">
              <a:lnSpc>
                <a:spcPct val="120000"/>
              </a:lnSpc>
            </a:pPr>
            <a:endParaRPr lang="zh-CN" altLang="en-US" sz="3200">
              <a:sym typeface="+mn-ea"/>
              <a:hlinkClick r:id="rId1" action="ppaction://hlinkfile"/>
            </a:endParaRPr>
          </a:p>
          <a:p>
            <a:pPr>
              <a:lnSpc>
                <a:spcPct val="120000"/>
              </a:lnSpc>
            </a:pPr>
            <a:r>
              <a:rPr lang="en-US" altLang="zh-CN" sz="3200"/>
              <a:t>&lt;</a:t>
            </a:r>
            <a:r>
              <a:rPr lang="zh-CN" altLang="en-US" sz="3200"/>
              <a:t>心經</a:t>
            </a:r>
            <a:r>
              <a:rPr lang="en-US" altLang="zh-CN" sz="3200"/>
              <a:t>&gt;</a:t>
            </a:r>
            <a:r>
              <a:rPr lang="zh-CN" altLang="en-US" sz="3200"/>
              <a:t>中國人偽造？</a:t>
            </a:r>
            <a:r>
              <a:rPr lang="zh-CN" altLang="en-US"/>
              <a:t>  </a:t>
            </a:r>
            <a:r>
              <a:rPr lang="zh-CN" altLang="en-US" sz="3200">
                <a:sym typeface="+mn-ea"/>
                <a:hlinkClick r:id="rId1" action="ppaction://hlinkfile"/>
              </a:rPr>
              <a:t>那體慧 </a:t>
            </a:r>
            <a:r>
              <a:rPr lang="en-US" altLang="zh-CN" sz="3200">
                <a:sym typeface="+mn-ea"/>
                <a:hlinkClick r:id="rId1" action="ppaction://hlinkfile"/>
              </a:rPr>
              <a:t>Jan Nattier</a:t>
            </a:r>
            <a:r>
              <a:rPr lang="en-US" altLang="zh-CN" sz="3200">
                <a:sym typeface="+mn-ea"/>
              </a:rPr>
              <a:t> 1992</a:t>
            </a:r>
            <a:endParaRPr lang="zh-CN" altLang="en-US" sz="3200"/>
          </a:p>
          <a:p>
            <a:pPr marL="457200" lvl="1" indent="0">
              <a:lnSpc>
                <a:spcPct val="120000"/>
              </a:lnSpc>
              <a:buNone/>
            </a:pPr>
            <a:r>
              <a:rPr lang="zh-CN" altLang="en-US" sz="3200">
                <a:sym typeface="+mn-ea"/>
              </a:rPr>
              <a:t>纪</a:t>
            </a:r>
            <a:r>
              <a:rPr lang="zh-TW" altLang="zh-CN" sz="3200">
                <a:sym typeface="+mn-ea"/>
              </a:rPr>
              <a:t>贇</a:t>
            </a:r>
            <a:r>
              <a:rPr lang="zh-CN" altLang="en-US" sz="3200">
                <a:hlinkClick r:id="rId2" action="ppaction://hlinkfile"/>
              </a:rPr>
              <a:t>《心經》疑偽問題再研究</a:t>
            </a:r>
            <a:endParaRPr lang="zh-CN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背景交待完畢，內容開始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4800"/>
              <a:t>經名 </a:t>
            </a:r>
            <a:r>
              <a:rPr lang="en-US" altLang="zh-CN" sz="4800"/>
              <a:t>(</a:t>
            </a:r>
            <a:r>
              <a:rPr lang="zh-CN" altLang="en-US" sz="4800"/>
              <a:t>金剛經</a:t>
            </a:r>
            <a:r>
              <a:rPr lang="en-US" altLang="zh-CN" sz="4800"/>
              <a:t>, </a:t>
            </a:r>
            <a:r>
              <a:rPr lang="zh-CN" altLang="en-US" sz="4800"/>
              <a:t>心經</a:t>
            </a:r>
            <a:r>
              <a:rPr lang="en-US" altLang="zh-CN" sz="4800"/>
              <a:t>)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原始佛典格式</a:t>
            </a:r>
            <a:endParaRPr lang="zh-CN" altLang="en-US" sz="4800"/>
          </a:p>
          <a:p>
            <a:pPr marL="0" indent="0">
              <a:buNone/>
            </a:pPr>
            <a:r>
              <a:rPr lang="zh-CN" altLang="en-US" sz="4800"/>
              <a:t>心經獨特格式</a:t>
            </a:r>
            <a:endParaRPr lang="zh-CN" altLang="en-US" sz="4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49" y="0"/>
            <a:ext cx="10515600" cy="1325563"/>
          </a:xfrm>
        </p:spPr>
        <p:txBody>
          <a:bodyPr/>
          <a:p>
            <a:r>
              <a:rPr lang="zh-CN" altLang="en-US"/>
              <a:t>金剛</a:t>
            </a:r>
            <a:r>
              <a:rPr lang="zh-TW" altLang="en-US"/>
              <a:t>經 </a:t>
            </a:r>
            <a:r>
              <a:rPr lang="en-US" altLang="zh-CN">
                <a:solidFill>
                  <a:srgbClr val="00B050"/>
                </a:solidFill>
              </a:rPr>
              <a:t>Diamond</a:t>
            </a:r>
            <a:r>
              <a:rPr lang="en-US" altLang="zh-CN"/>
              <a:t> Sutra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49" y="1196262"/>
            <a:ext cx="10515600" cy="5208658"/>
          </a:xfrm>
        </p:spPr>
        <p:txBody>
          <a:bodyPr/>
          <a:p>
            <a:pPr>
              <a:lnSpc>
                <a:spcPct val="170000"/>
              </a:lnSpc>
            </a:pPr>
            <a:r>
              <a:rPr lang="zh-CN" altLang="en-US" sz="4800">
                <a:solidFill>
                  <a:srgbClr val="FFC000"/>
                </a:solidFill>
              </a:rPr>
              <a:t>能斷</a:t>
            </a:r>
            <a:r>
              <a:rPr lang="zh-TW" altLang="zh-CN" sz="4800">
                <a:solidFill>
                  <a:srgbClr val="00B050"/>
                </a:solidFill>
              </a:rPr>
              <a:t>金剛</a:t>
            </a:r>
            <a:r>
              <a:rPr lang="zh-TW" altLang="zh-CN" sz="4800">
                <a:solidFill>
                  <a:srgbClr val="4472C4"/>
                </a:solidFill>
              </a:rPr>
              <a:t>般若</a:t>
            </a:r>
            <a:r>
              <a:rPr lang="zh-TW" altLang="zh-CN" sz="4800">
                <a:solidFill>
                  <a:srgbClr val="7030A0"/>
                </a:solidFill>
              </a:rPr>
              <a:t>波羅蜜</a:t>
            </a:r>
            <a:r>
              <a:rPr lang="zh-TW" altLang="zh-CN" sz="4800"/>
              <a:t>經</a:t>
            </a:r>
            <a:r>
              <a:rPr lang="en-US" altLang="zh-TW" sz="4800"/>
              <a:t> </a:t>
            </a:r>
            <a:endParaRPr lang="en-US" altLang="zh-TW" sz="3600"/>
          </a:p>
          <a:p>
            <a:pPr marL="457200" lvl="1" indent="0">
              <a:lnSpc>
                <a:spcPct val="170000"/>
              </a:lnSpc>
              <a:buNone/>
            </a:pPr>
            <a:r>
              <a:rPr lang="en-US" altLang="zh-TW" sz="3000">
                <a:solidFill>
                  <a:srgbClr val="00B050"/>
                </a:solidFill>
              </a:rPr>
              <a:t>Vajra</a:t>
            </a:r>
            <a:r>
              <a:rPr lang="en-US" altLang="zh-TW" sz="3000">
                <a:solidFill>
                  <a:schemeClr val="tx1"/>
                </a:solidFill>
              </a:rPr>
              <a:t>-</a:t>
            </a:r>
            <a:r>
              <a:rPr lang="en-US" altLang="zh-TW" sz="3000">
                <a:solidFill>
                  <a:srgbClr val="FFC000"/>
                </a:solidFill>
              </a:rPr>
              <a:t>cched</a:t>
            </a:r>
            <a:r>
              <a:rPr lang="en-US" altLang="zh-TW" sz="3000">
                <a:solidFill>
                  <a:srgbClr val="ED7D31"/>
                </a:solidFill>
              </a:rPr>
              <a:t>ikā </a:t>
            </a:r>
            <a:r>
              <a:rPr lang="en-US" altLang="zh-TW" sz="3000">
                <a:solidFill>
                  <a:schemeClr val="tx1"/>
                </a:solidFill>
              </a:rPr>
              <a:t>(</a:t>
            </a:r>
            <a:r>
              <a:rPr lang="zh-TW" altLang="en-US" sz="3000">
                <a:solidFill>
                  <a:srgbClr val="00B050"/>
                </a:solidFill>
              </a:rPr>
              <a:t>金剛</a:t>
            </a:r>
            <a:r>
              <a:rPr lang="en-US" altLang="zh-TW" sz="3000">
                <a:solidFill>
                  <a:schemeClr val="tx1"/>
                </a:solidFill>
              </a:rPr>
              <a:t> </a:t>
            </a:r>
            <a:r>
              <a:rPr lang="zh-CN" altLang="en-US" sz="3000">
                <a:solidFill>
                  <a:srgbClr val="ED7D31"/>
                </a:solidFill>
              </a:rPr>
              <a:t>能</a:t>
            </a:r>
            <a:r>
              <a:rPr lang="zh-TW" altLang="en-US" sz="3000">
                <a:solidFill>
                  <a:srgbClr val="FFC000"/>
                </a:solidFill>
              </a:rPr>
              <a:t>切斷</a:t>
            </a:r>
            <a:r>
              <a:rPr lang="zh-TW" altLang="en-US" sz="3000">
                <a:solidFill>
                  <a:srgbClr val="ED7D31"/>
                </a:solidFill>
              </a:rPr>
              <a:t>者</a:t>
            </a:r>
            <a:r>
              <a:rPr lang="en-US" altLang="zh-TW" sz="3000">
                <a:solidFill>
                  <a:schemeClr val="tx1"/>
                </a:solidFill>
              </a:rPr>
              <a:t>) </a:t>
            </a:r>
            <a:r>
              <a:rPr lang="en-US" altLang="zh-TW" sz="3000">
                <a:solidFill>
                  <a:srgbClr val="4472C4"/>
                </a:solidFill>
              </a:rPr>
              <a:t>Prajñā</a:t>
            </a:r>
            <a:r>
              <a:rPr lang="en-US" altLang="zh-TW" sz="3000">
                <a:solidFill>
                  <a:schemeClr val="tx1"/>
                </a:solidFill>
              </a:rPr>
              <a:t>-</a:t>
            </a:r>
            <a:r>
              <a:rPr lang="zh-TW" altLang="zh-CN" sz="3000">
                <a:solidFill>
                  <a:srgbClr val="7030A0"/>
                </a:solidFill>
                <a:sym typeface="+mn-ea"/>
              </a:rPr>
              <a:t>pāramitā</a:t>
            </a:r>
            <a:r>
              <a:rPr lang="en-US" altLang="zh-TW" sz="300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zh-TW" sz="3000">
                <a:solidFill>
                  <a:schemeClr val="tx1"/>
                </a:solidFill>
              </a:rPr>
              <a:t>Sūtra</a:t>
            </a:r>
            <a:endParaRPr lang="en-US" altLang="zh-TW" sz="3000">
              <a:solidFill>
                <a:schemeClr val="tx1"/>
              </a:solidFill>
            </a:endParaRPr>
          </a:p>
          <a:p>
            <a:pPr marL="914400" lvl="2" indent="0">
              <a:lnSpc>
                <a:spcPct val="170000"/>
              </a:lnSpc>
              <a:buNone/>
            </a:pPr>
            <a:r>
              <a:rPr lang="en-US" altLang="zh-TW" sz="3000">
                <a:solidFill>
                  <a:schemeClr val="tx1"/>
                </a:solidFill>
              </a:rPr>
              <a:t>Vajra </a:t>
            </a:r>
            <a:r>
              <a:rPr lang="zh-TW" altLang="en-US" sz="3000">
                <a:solidFill>
                  <a:schemeClr val="tx1"/>
                </a:solidFill>
              </a:rPr>
              <a:t>鑽石</a:t>
            </a:r>
            <a:r>
              <a:rPr lang="en-US" altLang="zh-TW" sz="3000">
                <a:solidFill>
                  <a:schemeClr val="tx1"/>
                </a:solidFill>
              </a:rPr>
              <a:t> </a:t>
            </a:r>
            <a:r>
              <a:rPr lang="zh-CN" altLang="en-US" sz="3000">
                <a:solidFill>
                  <a:schemeClr val="tx1"/>
                </a:solidFill>
              </a:rPr>
              <a:t>：</a:t>
            </a:r>
            <a:r>
              <a:rPr lang="zh-TW" altLang="en-US" sz="3000">
                <a:solidFill>
                  <a:schemeClr val="tx1"/>
                </a:solidFill>
              </a:rPr>
              <a:t>因陀羅</a:t>
            </a:r>
            <a:r>
              <a:rPr lang="en-US" altLang="zh-CN" sz="3000">
                <a:solidFill>
                  <a:schemeClr val="tx1"/>
                </a:solidFill>
              </a:rPr>
              <a:t>(</a:t>
            </a:r>
            <a:r>
              <a:rPr lang="en-US" altLang="en-US"/>
              <a:t>Ś</a:t>
            </a:r>
            <a:r>
              <a:rPr lang="en-US" altLang="zh-CN"/>
              <a:t>akro</a:t>
            </a:r>
            <a:r>
              <a:rPr lang="zh-CN" altLang="en-US"/>
              <a:t>-</a:t>
            </a:r>
            <a:r>
              <a:rPr lang="en-US" altLang="zh-CN"/>
              <a:t>dev</a:t>
            </a:r>
            <a:r>
              <a:rPr lang="en-US" altLang="en-US"/>
              <a:t>ā</a:t>
            </a:r>
            <a:r>
              <a:rPr lang="en-US" altLang="zh-CN"/>
              <a:t>n</a:t>
            </a:r>
            <a:r>
              <a:rPr lang="en-US" altLang="en-US"/>
              <a:t>ā</a:t>
            </a:r>
            <a:r>
              <a:rPr lang="en-US" altLang="zh-CN"/>
              <a:t>m</a:t>
            </a:r>
            <a:r>
              <a:rPr lang="zh-CN" altLang="en-US"/>
              <a:t>-</a:t>
            </a:r>
            <a:r>
              <a:rPr lang="en-US" altLang="zh-CN"/>
              <a:t>indrah </a:t>
            </a:r>
            <a:r>
              <a:rPr lang="zh-CN" altLang="en-US"/>
              <a:t>帝釋天</a:t>
            </a:r>
            <a:r>
              <a:rPr lang="en-US" altLang="zh-CN" sz="3000">
                <a:solidFill>
                  <a:schemeClr val="tx1"/>
                </a:solidFill>
              </a:rPr>
              <a:t>)</a:t>
            </a:r>
            <a:r>
              <a:rPr lang="zh-TW" altLang="en-US" sz="3000">
                <a:solidFill>
                  <a:schemeClr val="tx1"/>
                </a:solidFill>
              </a:rPr>
              <a:t>之武器</a:t>
            </a:r>
            <a:r>
              <a:rPr lang="zh-CN" altLang="en-US" sz="3000">
                <a:solidFill>
                  <a:schemeClr val="tx1"/>
                </a:solidFill>
              </a:rPr>
              <a:t>。</a:t>
            </a:r>
            <a:endParaRPr lang="en-US" altLang="zh-TW" sz="3000">
              <a:solidFill>
                <a:schemeClr val="tx1"/>
              </a:solidFill>
            </a:endParaRPr>
          </a:p>
          <a:p>
            <a:pPr marL="457200" lvl="1" indent="0">
              <a:lnSpc>
                <a:spcPct val="170000"/>
              </a:lnSpc>
              <a:buNone/>
            </a:pPr>
            <a:r>
              <a:rPr lang="zh-TW" altLang="en-US" sz="3000">
                <a:solidFill>
                  <a:srgbClr val="0070C0"/>
                </a:solidFill>
                <a:sym typeface="+mn-ea"/>
              </a:rPr>
              <a:t>般若</a:t>
            </a:r>
            <a:r>
              <a:rPr lang="en-US" altLang="zh-TW" sz="3000">
                <a:sym typeface="+mn-ea"/>
              </a:rPr>
              <a:t> </a:t>
            </a:r>
            <a:r>
              <a:rPr lang="en-US" altLang="zh-TW" sz="3000">
                <a:solidFill>
                  <a:srgbClr val="5B9BD5"/>
                </a:solidFill>
                <a:sym typeface="+mn-ea"/>
              </a:rPr>
              <a:t>Prajñā</a:t>
            </a:r>
            <a:r>
              <a:rPr lang="en-US" altLang="zh-TW" sz="3000">
                <a:sym typeface="+mn-ea"/>
              </a:rPr>
              <a:t> (</a:t>
            </a:r>
            <a:r>
              <a:rPr lang="zh-TW" altLang="en-US" sz="3000">
                <a:sym typeface="+mn-ea"/>
              </a:rPr>
              <a:t>高層次智慧</a:t>
            </a:r>
            <a:r>
              <a:rPr lang="en-US" altLang="zh-TW" sz="3000">
                <a:sym typeface="+mn-ea"/>
              </a:rPr>
              <a:t>) </a:t>
            </a:r>
            <a:r>
              <a:rPr lang="en-US" altLang="zh-CN" sz="3000">
                <a:sym typeface="+mn-ea"/>
              </a:rPr>
              <a:t>, Wisdom.</a:t>
            </a:r>
            <a:endParaRPr lang="en-US" altLang="zh-TW" sz="3000">
              <a:sym typeface="+mn-ea"/>
            </a:endParaRPr>
          </a:p>
          <a:p>
            <a:pPr marL="457200" lvl="1" indent="0">
              <a:lnSpc>
                <a:spcPct val="170000"/>
              </a:lnSpc>
              <a:buNone/>
            </a:pPr>
            <a:r>
              <a:rPr lang="zh-TW" altLang="en-US" sz="3000">
                <a:solidFill>
                  <a:srgbClr val="7030A0"/>
                </a:solidFill>
                <a:sym typeface="+mn-ea"/>
              </a:rPr>
              <a:t>波羅蜜</a:t>
            </a:r>
            <a:r>
              <a:rPr lang="en-US" altLang="zh-TW" sz="3000">
                <a:sym typeface="+mn-ea"/>
              </a:rPr>
              <a:t>  </a:t>
            </a:r>
            <a:r>
              <a:rPr lang="en-US" altLang="zh-TW" sz="3000">
                <a:solidFill>
                  <a:srgbClr val="7030A0"/>
                </a:solidFill>
                <a:sym typeface="+mn-ea"/>
              </a:rPr>
              <a:t>Paramita</a:t>
            </a:r>
            <a:r>
              <a:rPr lang="en-US" altLang="zh-TW" sz="3000">
                <a:sym typeface="+mn-ea"/>
              </a:rPr>
              <a:t> ,  </a:t>
            </a:r>
            <a:r>
              <a:rPr lang="zh-TW" altLang="en-US" sz="3000">
                <a:solidFill>
                  <a:srgbClr val="7030A0"/>
                </a:solidFill>
                <a:sym typeface="+mn-ea"/>
              </a:rPr>
              <a:t>度</a:t>
            </a:r>
            <a:r>
              <a:rPr lang="en-US" altLang="zh-TW" sz="3000">
                <a:sym typeface="+mn-ea"/>
              </a:rPr>
              <a:t>, </a:t>
            </a:r>
            <a:r>
              <a:rPr lang="zh-TW" altLang="en-US" sz="3000">
                <a:sym typeface="+mn-ea"/>
              </a:rPr>
              <a:t>至彼岸</a:t>
            </a:r>
            <a:r>
              <a:rPr lang="en-US" altLang="zh-TW" sz="3000">
                <a:sym typeface="+mn-ea"/>
              </a:rPr>
              <a:t>(</a:t>
            </a:r>
            <a:r>
              <a:rPr lang="zh-TW" altLang="en-US" sz="3000">
                <a:sym typeface="+mn-ea"/>
              </a:rPr>
              <a:t>所需要之積累</a:t>
            </a:r>
            <a:r>
              <a:rPr lang="en-US" altLang="zh-TW" sz="3000">
                <a:sym typeface="+mn-ea"/>
              </a:rPr>
              <a:t>) </a:t>
            </a:r>
            <a:r>
              <a:rPr lang="en-US" altLang="zh-CN" sz="3000">
                <a:sym typeface="+mn-ea"/>
              </a:rPr>
              <a:t>, Perfection</a:t>
            </a:r>
            <a:endParaRPr lang="en-US" altLang="zh-CN" sz="3000" u="heavy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49" y="0"/>
            <a:ext cx="10515600" cy="1325563"/>
          </a:xfrm>
        </p:spPr>
        <p:txBody>
          <a:bodyPr/>
          <a:p>
            <a:r>
              <a:rPr lang="en-US" altLang="zh-CN">
                <a:solidFill>
                  <a:srgbClr val="5B9BD5"/>
                </a:solidFill>
              </a:rPr>
              <a:t>Prajñā</a:t>
            </a:r>
            <a:r>
              <a:rPr lang="zh-CN" altLang="en-US"/>
              <a:t>-</a:t>
            </a:r>
            <a:r>
              <a:rPr lang="en-US" altLang="zh-CN">
                <a:solidFill>
                  <a:srgbClr val="7030A0"/>
                </a:solidFill>
              </a:rPr>
              <a:t>pāramitā</a:t>
            </a:r>
            <a:r>
              <a:rPr lang="zh-CN" altLang="en-US"/>
              <a:t>-</a:t>
            </a:r>
            <a:r>
              <a:rPr lang="en-US" altLang="zh-CN">
                <a:solidFill>
                  <a:srgbClr val="FF0000"/>
                </a:solidFill>
              </a:rPr>
              <a:t>hṛdaya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49" y="1178766"/>
            <a:ext cx="10515600" cy="5208658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zh-TW" altLang="zh-CN" sz="4800">
                <a:solidFill>
                  <a:srgbClr val="4472C4"/>
                </a:solidFill>
              </a:rPr>
              <a:t>般若</a:t>
            </a:r>
            <a:r>
              <a:rPr lang="zh-TW" altLang="zh-CN" sz="4800">
                <a:solidFill>
                  <a:srgbClr val="7030A0"/>
                </a:solidFill>
              </a:rPr>
              <a:t>波羅蜜多</a:t>
            </a:r>
            <a:r>
              <a:rPr lang="zh-TW" altLang="zh-CN" sz="4800">
                <a:solidFill>
                  <a:srgbClr val="FF0000"/>
                </a:solidFill>
              </a:rPr>
              <a:t>心</a:t>
            </a:r>
            <a:r>
              <a:rPr lang="zh-TW" altLang="zh-CN" sz="4800"/>
              <a:t>經 </a:t>
            </a:r>
            <a:r>
              <a:rPr lang="en-US" altLang="zh-CN" sz="4800">
                <a:solidFill>
                  <a:srgbClr val="FF0000"/>
                </a:solidFill>
              </a:rPr>
              <a:t>Heart</a:t>
            </a:r>
            <a:r>
              <a:rPr lang="en-US" altLang="zh-CN" sz="4800"/>
              <a:t> Sutra</a:t>
            </a:r>
            <a:r>
              <a:rPr lang="zh-TW" altLang="zh-CN" sz="4800"/>
              <a:t> </a:t>
            </a:r>
            <a:r>
              <a:rPr lang="en-US" altLang="zh-TW" sz="3200">
                <a:sym typeface="+mn-ea"/>
              </a:rPr>
              <a:t> 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altLang="zh-CN" sz="3200"/>
              <a:t>hṛdaya:</a:t>
            </a:r>
            <a:r>
              <a:rPr lang="zh-CN" altLang="en-US" sz="3200"/>
              <a:t>心臟</a:t>
            </a:r>
            <a:r>
              <a:rPr lang="en-US" altLang="zh-CN" sz="3200"/>
              <a:t>(heart) </a:t>
            </a:r>
            <a:endParaRPr lang="en-US" altLang="zh-CN" sz="3200"/>
          </a:p>
          <a:p>
            <a:pPr>
              <a:lnSpc>
                <a:spcPct val="150000"/>
              </a:lnSpc>
            </a:pPr>
            <a:r>
              <a:rPr lang="en-US" altLang="zh-CN" sz="3200"/>
              <a:t>citta</a:t>
            </a:r>
            <a:r>
              <a:rPr lang="en-US" altLang="zh-CN" sz="3200">
                <a:solidFill>
                  <a:schemeClr val="tx1"/>
                </a:solidFill>
                <a:latin typeface="微软雅黑" charset="0"/>
                <a:ea typeface="微软雅黑" charset="0"/>
              </a:rPr>
              <a:t>:</a:t>
            </a:r>
            <a:r>
              <a:rPr lang="zh-CN" altLang="en-US" sz="3200"/>
              <a:t>心智</a:t>
            </a:r>
            <a:r>
              <a:rPr lang="en-US" altLang="zh-CN" sz="3200"/>
              <a:t>(mind)</a:t>
            </a:r>
            <a:r>
              <a:rPr lang="zh-CN" altLang="en-US" sz="3200"/>
              <a:t>  </a:t>
            </a:r>
            <a:r>
              <a:rPr lang="en-US" altLang="zh-CN" sz="3200">
                <a:solidFill>
                  <a:srgbClr val="5B9BD5"/>
                </a:solidFill>
              </a:rPr>
              <a:t>a</a:t>
            </a:r>
            <a:r>
              <a:rPr lang="zh-CN" altLang="en-US" sz="3200"/>
              <a:t>-</a:t>
            </a:r>
            <a:r>
              <a:rPr lang="en-US" altLang="zh-CN" sz="3200">
                <a:solidFill>
                  <a:srgbClr val="C00000"/>
                </a:solidFill>
              </a:rPr>
              <a:t>citta</a:t>
            </a:r>
            <a:r>
              <a:rPr lang="zh-CN" altLang="en-US" sz="3200"/>
              <a:t>-</a:t>
            </a:r>
            <a:r>
              <a:rPr lang="en-US" altLang="zh-CN" sz="3200">
                <a:solidFill>
                  <a:srgbClr val="BF9000"/>
                </a:solidFill>
              </a:rPr>
              <a:t>avaraṇaḥ</a:t>
            </a:r>
            <a:r>
              <a:rPr lang="en-US" altLang="zh-CN" sz="3200"/>
              <a:t> </a:t>
            </a:r>
            <a:r>
              <a:rPr lang="zh-CN" altLang="en-US" sz="3200">
                <a:solidFill>
                  <a:srgbClr val="C00000"/>
                </a:solidFill>
              </a:rPr>
              <a:t>心</a:t>
            </a:r>
            <a:r>
              <a:rPr lang="zh-CN" altLang="en-US" sz="3200">
                <a:solidFill>
                  <a:srgbClr val="5B9BD5"/>
                </a:solidFill>
              </a:rPr>
              <a:t>無</a:t>
            </a:r>
            <a:r>
              <a:rPr lang="zh-CN" altLang="en-US" sz="3200">
                <a:solidFill>
                  <a:srgbClr val="BF9000"/>
                </a:solidFill>
              </a:rPr>
              <a:t>罣礙</a:t>
            </a:r>
            <a:endParaRPr lang="zh-CN" altLang="en-US" sz="3200">
              <a:solidFill>
                <a:srgbClr val="BF9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/>
              <a:t>萬金川：「蜜」中古擬音為</a:t>
            </a:r>
            <a:r>
              <a:rPr lang="en-US" altLang="zh-CN" sz="2800"/>
              <a:t>m</a:t>
            </a:r>
            <a:r>
              <a:rPr lang="en-US" altLang="en-US" sz="2800"/>
              <a:t>ĭĕ</a:t>
            </a:r>
            <a:r>
              <a:rPr lang="en-US" altLang="zh-CN" sz="2800"/>
              <a:t>t</a:t>
            </a:r>
            <a:r>
              <a:rPr lang="zh-CN" altLang="en-US" sz="2800"/>
              <a:t>，後失掉了入聲韻尾</a:t>
            </a:r>
            <a:r>
              <a:rPr lang="en-US" altLang="zh-CN" sz="2800"/>
              <a:t>-t</a:t>
            </a:r>
            <a:r>
              <a:rPr lang="zh-CN" altLang="en-US" sz="2800"/>
              <a:t>，而讀作</a:t>
            </a:r>
            <a:r>
              <a:rPr lang="en-US" altLang="zh-CN" sz="2800"/>
              <a:t>mui</a:t>
            </a:r>
            <a:r>
              <a:rPr lang="zh-CN" altLang="en-US" sz="2800"/>
              <a:t>，故玄奘改為「蜜」為「蜜多」。</a:t>
            </a:r>
            <a:endParaRPr lang="en-US" altLang="zh-TW" sz="2800">
              <a:solidFill>
                <a:srgbClr val="4472C4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/>
              <a:t>大</a:t>
            </a:r>
            <a:r>
              <a:rPr lang="zh-CN" altLang="en-US" sz="3200">
                <a:solidFill>
                  <a:srgbClr val="4472C4"/>
                </a:solidFill>
              </a:rPr>
              <a:t>智</a:t>
            </a:r>
            <a:r>
              <a:rPr lang="zh-CN" altLang="en-US" sz="3200">
                <a:solidFill>
                  <a:srgbClr val="7030A0"/>
                </a:solidFill>
              </a:rPr>
              <a:t>度</a:t>
            </a:r>
            <a:r>
              <a:rPr lang="zh-CN" altLang="en-US" sz="3200"/>
              <a:t>論</a:t>
            </a:r>
            <a:r>
              <a:rPr lang="en-US" altLang="zh-CN" sz="3200"/>
              <a:t>Mah</a:t>
            </a:r>
            <a:r>
              <a:rPr lang="en-US" altLang="en-US" sz="3200"/>
              <a:t>ā</a:t>
            </a:r>
            <a:r>
              <a:rPr lang="en-US" altLang="zh-CN" sz="3200"/>
              <a:t>-</a:t>
            </a:r>
            <a:r>
              <a:rPr lang="en-US" altLang="zh-CN" sz="3200">
                <a:solidFill>
                  <a:srgbClr val="4472C4"/>
                </a:solidFill>
              </a:rPr>
              <a:t>prajñ</a:t>
            </a:r>
            <a:r>
              <a:rPr lang="en-US" altLang="en-US" sz="3200">
                <a:solidFill>
                  <a:srgbClr val="4472C4"/>
                </a:solidFill>
              </a:rPr>
              <a:t>ā</a:t>
            </a:r>
            <a:r>
              <a:rPr lang="en-US" altLang="zh-CN" sz="3200"/>
              <a:t>-</a:t>
            </a:r>
            <a:r>
              <a:rPr lang="en-US" altLang="zh-CN" sz="3200">
                <a:solidFill>
                  <a:srgbClr val="7030A0"/>
                </a:solidFill>
              </a:rPr>
              <a:t>p</a:t>
            </a:r>
            <a:r>
              <a:rPr lang="en-US" altLang="en-US" sz="3200">
                <a:solidFill>
                  <a:srgbClr val="7030A0"/>
                </a:solidFill>
              </a:rPr>
              <a:t>ā</a:t>
            </a:r>
            <a:r>
              <a:rPr lang="en-US" altLang="zh-CN" sz="3200">
                <a:solidFill>
                  <a:srgbClr val="7030A0"/>
                </a:solidFill>
              </a:rPr>
              <a:t>ramit</a:t>
            </a:r>
            <a:r>
              <a:rPr lang="en-US" altLang="en-US" sz="3200">
                <a:solidFill>
                  <a:srgbClr val="7030A0"/>
                </a:solidFill>
              </a:rPr>
              <a:t>ā</a:t>
            </a:r>
            <a:r>
              <a:rPr lang="en-US" altLang="zh-CN" sz="3200"/>
              <a:t>-</a:t>
            </a:r>
            <a:r>
              <a:rPr lang="en-US" altLang="en-US" sz="3200"/>
              <a:t>śā</a:t>
            </a:r>
            <a:r>
              <a:rPr lang="en-US" altLang="zh-CN" sz="3200"/>
              <a:t>stra→</a:t>
            </a:r>
            <a:r>
              <a:rPr lang="zh-CN" altLang="en-US" sz="3200" b="1" u="sng"/>
              <a:t>智度心要</a:t>
            </a:r>
            <a:endParaRPr lang="zh-CN" altLang="en-US" sz="3200" b="1" u="sng"/>
          </a:p>
          <a:p>
            <a:pPr marL="0" indent="0">
              <a:lnSpc>
                <a:spcPct val="120000"/>
              </a:lnSpc>
              <a:buNone/>
            </a:pPr>
            <a:endParaRPr lang="en-US" altLang="zh-CN" sz="2800"/>
          </a:p>
          <a:p>
            <a:pPr>
              <a:lnSpc>
                <a:spcPct val="120000"/>
              </a:lnSpc>
            </a:pPr>
            <a:endParaRPr lang="zh-CN" altLang="en-US" sz="3200"/>
          </a:p>
          <a:p>
            <a:pPr>
              <a:lnSpc>
                <a:spcPct val="120000"/>
              </a:lnSpc>
            </a:pPr>
            <a:endParaRPr lang="zh-CN" altLang="en-US" sz="3200"/>
          </a:p>
          <a:p>
            <a:pPr>
              <a:lnSpc>
                <a:spcPct val="120000"/>
              </a:lnSpc>
            </a:pPr>
            <a:r>
              <a:rPr lang="zh-CN" altLang="en-US" sz="3200"/>
              <a:t>。</a:t>
            </a:r>
            <a:endParaRPr lang="en-US" altLang="zh-CN"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原始佛典格式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zh-CN" altLang="en-US" sz="3600"/>
              <a:t>說法地點多數為王舍城</a:t>
            </a:r>
            <a:r>
              <a:rPr lang="en-US" altLang="zh-CN" sz="3600"/>
              <a:t>(</a:t>
            </a:r>
            <a:r>
              <a:rPr lang="zh-CN" altLang="en-US" sz="3600"/>
              <a:t>竹林精舍、靈鷲山</a:t>
            </a:r>
            <a:r>
              <a:rPr lang="en-US" altLang="zh-CN" sz="3600"/>
              <a:t>)</a:t>
            </a:r>
            <a:r>
              <a:rPr lang="zh-CN" altLang="en-US" sz="3600"/>
              <a:t>及舍衛國，其他地點較少。</a:t>
            </a:r>
            <a:endParaRPr lang="zh-CN" altLang="en-US" sz="3600"/>
          </a:p>
          <a:p>
            <a:pPr>
              <a:lnSpc>
                <a:spcPct val="100000"/>
              </a:lnSpc>
            </a:pPr>
            <a:r>
              <a:rPr lang="zh-CN" altLang="en-US" sz="3600"/>
              <a:t>佛對</a:t>
            </a:r>
            <a:r>
              <a:rPr lang="zh-CN" altLang="en-US" sz="3600" u="sng"/>
              <a:t>出家弟子</a:t>
            </a:r>
            <a:r>
              <a:rPr lang="zh-CN" altLang="en-US" sz="3600"/>
              <a:t>說法。（占絕大多數）</a:t>
            </a:r>
            <a:endParaRPr lang="en-US" altLang="zh-CN" sz="3600"/>
          </a:p>
          <a:p>
            <a:pPr>
              <a:lnSpc>
                <a:spcPct val="100000"/>
              </a:lnSpc>
            </a:pPr>
            <a:r>
              <a:rPr lang="zh-CN" altLang="en-US" sz="3600"/>
              <a:t>佛</a:t>
            </a:r>
            <a:r>
              <a:rPr lang="en-US" altLang="zh-CN" sz="3600"/>
              <a:t>(</a:t>
            </a:r>
            <a:r>
              <a:rPr lang="zh-CN" altLang="en-US" sz="3600"/>
              <a:t>或大弟子</a:t>
            </a:r>
            <a:r>
              <a:rPr lang="en-US" altLang="zh-CN" sz="3600"/>
              <a:t>)</a:t>
            </a:r>
            <a:r>
              <a:rPr lang="zh-CN" altLang="en-US" sz="3600"/>
              <a:t>對居士</a:t>
            </a:r>
            <a:r>
              <a:rPr lang="en-US" altLang="zh-CN" sz="3600"/>
              <a:t>(</a:t>
            </a:r>
            <a:r>
              <a:rPr lang="zh-CN" altLang="en-US" sz="3600"/>
              <a:t>或天人</a:t>
            </a:r>
            <a:r>
              <a:rPr lang="en-US" altLang="zh-CN" sz="3600"/>
              <a:t>)</a:t>
            </a:r>
            <a:r>
              <a:rPr lang="zh-CN" altLang="en-US" sz="3600"/>
              <a:t>說法。（少數）</a:t>
            </a:r>
            <a:endParaRPr lang="zh-CN" altLang="en-US" sz="3600"/>
          </a:p>
          <a:p>
            <a:pPr>
              <a:lnSpc>
                <a:spcPct val="100000"/>
              </a:lnSpc>
            </a:pPr>
            <a:r>
              <a:rPr lang="zh-CN" altLang="en-US" sz="3600"/>
              <a:t>聽眾總人數</a:t>
            </a:r>
            <a:r>
              <a:rPr lang="zh-CN" altLang="en-US" sz="3600" u="sng"/>
              <a:t>較少</a:t>
            </a:r>
            <a:r>
              <a:rPr lang="zh-CN" altLang="en-US" sz="3600"/>
              <a:t>。（越後期人數越多）</a:t>
            </a:r>
            <a:endParaRPr lang="zh-CN" altLang="en-US" sz="3600"/>
          </a:p>
          <a:p>
            <a:pPr>
              <a:lnSpc>
                <a:spcPct val="100000"/>
              </a:lnSpc>
            </a:pPr>
            <a:r>
              <a:rPr lang="zh-CN" altLang="en-US" sz="3600" u="sng"/>
              <a:t>菩薩</a:t>
            </a:r>
            <a:r>
              <a:rPr lang="zh-CN" altLang="en-US" sz="3600"/>
              <a:t>特指佛出家前（後來包括前世）</a:t>
            </a:r>
            <a:endParaRPr lang="zh-CN" altLang="en-US"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upload_post_object_v2_24463874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7207" y="0"/>
            <a:ext cx="12964120" cy="6477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矩形 4"/>
          <p:cNvSpPr/>
          <p:nvPr userDrawn="1"/>
        </p:nvSpPr>
        <p:spPr>
          <a:xfrm>
            <a:off x="9577780" y="1924323"/>
            <a:ext cx="384919" cy="1539677"/>
          </a:xfrm>
          <a:prstGeom prst="rect">
            <a:avLst/>
          </a:prstGeom>
          <a:noFill/>
          <a:ln w="38100" cap="flat" cmpd="sng" algn="ctr">
            <a:solidFill>
              <a:srgbClr val="FF000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9962758" y="3096500"/>
            <a:ext cx="384919" cy="944802"/>
          </a:xfrm>
          <a:prstGeom prst="rect">
            <a:avLst/>
          </a:prstGeom>
          <a:noFill/>
          <a:ln w="38100" cap="flat" cmpd="sng" algn="ctr">
            <a:solidFill>
              <a:srgbClr val="FF000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  <a:latin typeface="微软雅黑" charset="0"/>
                <a:ea typeface="微软雅黑" charset="0"/>
              </a:rPr>
              <a:t>心經的價值</a:t>
            </a:r>
            <a:endParaRPr lang="zh-CN" altLang="en-US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228864"/>
          </a:xfrm>
        </p:spPr>
        <p:txBody>
          <a:bodyPr/>
          <a:p>
            <a:pPr marL="0" indent="0">
              <a:lnSpc>
                <a:spcPct val="180000"/>
              </a:lnSpc>
              <a:buNone/>
            </a:pPr>
            <a:r>
              <a:rPr lang="zh-TW" altLang="en-US" sz="3200">
                <a:sym typeface="+mn-ea"/>
              </a:rPr>
              <a:t>後期佛教：</a:t>
            </a:r>
            <a:r>
              <a:rPr lang="zh-CN" altLang="en-US" sz="3200">
                <a:sym typeface="+mn-ea"/>
              </a:rPr>
              <a:t>神異化、</a:t>
            </a:r>
            <a:r>
              <a:rPr lang="zh-TW" altLang="en-US" sz="3200">
                <a:sym typeface="+mn-ea"/>
              </a:rPr>
              <a:t>懺悔</a:t>
            </a:r>
            <a:r>
              <a:rPr lang="en-US" altLang="zh-CN" sz="3200">
                <a:sym typeface="+mn-ea"/>
              </a:rPr>
              <a:t>(</a:t>
            </a:r>
            <a:r>
              <a:rPr lang="zh-CN" altLang="en-US" sz="3200">
                <a:sym typeface="+mn-ea"/>
              </a:rPr>
              <a:t>贖罪</a:t>
            </a:r>
            <a:r>
              <a:rPr lang="en-US" altLang="zh-CN" sz="3200">
                <a:sym typeface="+mn-ea"/>
              </a:rPr>
              <a:t>)</a:t>
            </a:r>
            <a:r>
              <a:rPr lang="zh-CN" altLang="en-US" sz="3200">
                <a:sym typeface="+mn-ea"/>
              </a:rPr>
              <a:t>、咒語</a:t>
            </a:r>
            <a:r>
              <a:rPr lang="zh-TW" altLang="en-US" sz="3200">
                <a:sym typeface="+mn-ea"/>
              </a:rPr>
              <a:t>、</a:t>
            </a:r>
            <a:r>
              <a:rPr lang="zh-CN" altLang="en-US" sz="3200">
                <a:sym typeface="+mn-ea"/>
              </a:rPr>
              <a:t>他方</a:t>
            </a:r>
            <a:r>
              <a:rPr lang="zh-TW" altLang="en-US" sz="3200">
                <a:sym typeface="+mn-ea"/>
              </a:rPr>
              <a:t>淨土</a:t>
            </a:r>
            <a:r>
              <a:rPr lang="en-US" altLang="zh-CN" sz="3200">
                <a:sym typeface="+mn-ea"/>
              </a:rPr>
              <a:t>(</a:t>
            </a:r>
            <a:r>
              <a:rPr lang="zh-CN" altLang="en-US" sz="3200">
                <a:sym typeface="+mn-ea"/>
              </a:rPr>
              <a:t>天堂</a:t>
            </a:r>
            <a:r>
              <a:rPr lang="en-US" altLang="zh-CN" sz="3200">
                <a:sym typeface="+mn-ea"/>
              </a:rPr>
              <a:t>)</a:t>
            </a:r>
            <a:r>
              <a:rPr lang="zh-TW" altLang="en-US" sz="3200">
                <a:sym typeface="+mn-ea"/>
              </a:rPr>
              <a:t>。</a:t>
            </a:r>
            <a:endParaRPr lang="zh-TW" altLang="en-US" sz="3200">
              <a:sym typeface="+mn-ea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zh-CN" altLang="en-US" sz="3200"/>
              <a:t>原始佛法：調整自身的「認知」，以導正「言行」。</a:t>
            </a:r>
            <a:endParaRPr lang="zh-TW" altLang="en-US" sz="3200">
              <a:sym typeface="+mn-ea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zh-TW" altLang="en-US" sz="3200">
                <a:sym typeface="+mn-ea"/>
              </a:rPr>
              <a:t>心經</a:t>
            </a:r>
            <a:r>
              <a:rPr lang="zh-CN" altLang="en-US" sz="3200">
                <a:sym typeface="+mn-ea"/>
              </a:rPr>
              <a:t>（</a:t>
            </a:r>
            <a:r>
              <a:rPr lang="zh-TW" altLang="en-US" sz="3200">
                <a:sym typeface="+mn-ea"/>
              </a:rPr>
              <a:t>金剛經</a:t>
            </a:r>
            <a:r>
              <a:rPr lang="zh-CN" altLang="en-US" sz="3200">
                <a:sym typeface="+mn-ea"/>
              </a:rPr>
              <a:t>）</a:t>
            </a:r>
            <a:r>
              <a:rPr lang="zh-TW" altLang="en-US" sz="3200">
                <a:sym typeface="+mn-ea"/>
              </a:rPr>
              <a:t>是</a:t>
            </a:r>
            <a:r>
              <a:rPr lang="zh-TW" altLang="en-US" sz="3200" u="sng">
                <a:sym typeface="+mn-ea"/>
              </a:rPr>
              <a:t>原始佛法</a:t>
            </a:r>
            <a:r>
              <a:rPr lang="zh-CN" altLang="en-US" sz="3200">
                <a:sym typeface="+mn-ea"/>
              </a:rPr>
              <a:t>異化為</a:t>
            </a:r>
            <a:r>
              <a:rPr lang="zh-TW" altLang="en-US" sz="3200" u="sng">
                <a:sym typeface="+mn-ea"/>
              </a:rPr>
              <a:t>後期佛</a:t>
            </a:r>
            <a:r>
              <a:rPr lang="zh-CN" altLang="en-US" sz="3200" u="sng">
                <a:sym typeface="+mn-ea"/>
              </a:rPr>
              <a:t>教</a:t>
            </a:r>
            <a:r>
              <a:rPr lang="zh-TW" altLang="en-US" sz="3200">
                <a:sym typeface="+mn-ea"/>
              </a:rPr>
              <a:t>的</a:t>
            </a:r>
            <a:r>
              <a:rPr lang="zh-CN" altLang="en-US" sz="3200">
                <a:sym typeface="+mn-ea"/>
              </a:rPr>
              <a:t>重要節點</a:t>
            </a:r>
            <a:r>
              <a:rPr lang="zh-TW" altLang="en-US" sz="3200">
                <a:sym typeface="+mn-ea"/>
              </a:rPr>
              <a:t>，</a:t>
            </a:r>
            <a:r>
              <a:rPr lang="zh-CN" altLang="en-US" sz="3200">
                <a:sym typeface="+mn-ea"/>
              </a:rPr>
              <a:t>簡潔扼要，影響深遠，是理解佛法本意</a:t>
            </a:r>
            <a:r>
              <a:rPr lang="zh-TW" altLang="en-US" sz="3200">
                <a:sym typeface="+mn-ea"/>
              </a:rPr>
              <a:t>的</a:t>
            </a:r>
            <a:r>
              <a:rPr lang="zh-CN" altLang="en-US" sz="3200" u="sng">
                <a:sym typeface="+mn-ea"/>
              </a:rPr>
              <a:t>理想入口</a:t>
            </a:r>
            <a:r>
              <a:rPr lang="zh-TW" altLang="en-US" sz="3200"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長阿含</a:t>
            </a:r>
            <a:r>
              <a:rPr lang="zh-TW" altLang="zh-CN">
                <a:sym typeface="+mn-ea"/>
              </a:rPr>
              <a:t>第</a:t>
            </a:r>
            <a:r>
              <a:rPr lang="zh-CN" altLang="en-US">
                <a:sym typeface="+mn-ea"/>
              </a:rPr>
              <a:t>9經</a:t>
            </a:r>
            <a:r>
              <a:rPr lang="en-US" altLang="zh-CN">
                <a:sym typeface="+mn-ea"/>
              </a:rPr>
              <a:t> (</a:t>
            </a:r>
            <a:r>
              <a:rPr lang="zh-TW" altLang="en-US">
                <a:sym typeface="+mn-ea"/>
              </a:rPr>
              <a:t>巴利</a:t>
            </a:r>
            <a:r>
              <a:rPr lang="en-US" altLang="zh-CN">
                <a:sym typeface="+mn-ea"/>
              </a:rPr>
              <a:t>DN33)</a:t>
            </a:r>
            <a:endParaRPr lang="en-US" altLang="zh-CN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4000"/>
              <a:t>　　如是我聞：</a:t>
            </a:r>
            <a:endParaRPr lang="zh-CN" altLang="en-US" sz="4000"/>
          </a:p>
          <a:p>
            <a:pPr marL="0" indent="0">
              <a:buNone/>
            </a:pPr>
            <a:r>
              <a:rPr lang="zh-CN" altLang="en-US" sz="4000"/>
              <a:t>一時</a:t>
            </a:r>
            <a:r>
              <a:rPr lang="en-US" altLang="zh-CN" sz="4000"/>
              <a:t>,</a:t>
            </a:r>
            <a:r>
              <a:rPr lang="zh-CN" altLang="en-US" sz="4000"/>
              <a:t>佛於末羅遊行</a:t>
            </a:r>
            <a:r>
              <a:rPr lang="en-US" altLang="zh-CN" sz="4000"/>
              <a:t>……</a:t>
            </a:r>
            <a:endParaRPr lang="en-US" altLang="zh-CN" sz="4000"/>
          </a:p>
          <a:p>
            <a:pPr marL="0" indent="0">
              <a:buNone/>
            </a:pPr>
            <a:r>
              <a:rPr lang="zh-CN" altLang="en-US" sz="4000">
                <a:solidFill>
                  <a:srgbClr val="000000"/>
                </a:solidFill>
              </a:rPr>
              <a:t>世尊於夜</a:t>
            </a:r>
            <a:r>
              <a:rPr lang="zh-CN" altLang="en-US" sz="4000">
                <a:solidFill>
                  <a:srgbClr val="FF0000"/>
                </a:solidFill>
              </a:rPr>
              <a:t>多說法</a:t>
            </a:r>
            <a:r>
              <a:rPr lang="zh-CN" altLang="en-US" sz="4000"/>
              <a:t>已，告</a:t>
            </a:r>
            <a:r>
              <a:rPr lang="zh-CN" altLang="en-US" sz="4000">
                <a:solidFill>
                  <a:srgbClr val="5B9BD5"/>
                </a:solidFill>
              </a:rPr>
              <a:t>舍利弗</a:t>
            </a:r>
            <a:r>
              <a:rPr lang="zh-CN" altLang="en-US" sz="4000"/>
              <a:t>言：</a:t>
            </a:r>
            <a:endParaRPr lang="zh-CN" altLang="en-US" sz="4000"/>
          </a:p>
          <a:p>
            <a:pPr marL="0" indent="0">
              <a:buNone/>
            </a:pPr>
            <a:r>
              <a:rPr lang="en-US" altLang="zh-CN" sz="4000"/>
              <a:t>"…</a:t>
            </a:r>
            <a:r>
              <a:rPr lang="zh-CN" altLang="en-US" sz="4000"/>
              <a:t>吾患背痛</a:t>
            </a:r>
            <a:r>
              <a:rPr lang="en-US" altLang="zh-CN" sz="4000"/>
              <a:t>,</a:t>
            </a:r>
            <a:r>
              <a:rPr lang="zh-CN" altLang="en-US" sz="4000"/>
              <a:t>欲暫止息</a:t>
            </a:r>
            <a:r>
              <a:rPr lang="en-US" altLang="zh-CN" sz="4000"/>
              <a:t>,</a:t>
            </a:r>
            <a:r>
              <a:rPr lang="zh-CN" altLang="en-US" sz="4000">
                <a:solidFill>
                  <a:srgbClr val="FF0000"/>
                </a:solidFill>
              </a:rPr>
              <a:t>汝今可為諸比丘說法</a:t>
            </a:r>
            <a:r>
              <a:rPr lang="zh-CN" altLang="en-US" sz="4000"/>
              <a:t>。</a:t>
            </a:r>
            <a:r>
              <a:rPr lang="en-US" altLang="zh-CN" sz="4000"/>
              <a:t>"</a:t>
            </a:r>
            <a:endParaRPr lang="zh-CN" altLang="en-US" sz="4000"/>
          </a:p>
          <a:p>
            <a:pPr marL="0" indent="0">
              <a:buNone/>
            </a:pPr>
            <a:r>
              <a:rPr lang="en-US" altLang="zh-CN" sz="4000"/>
              <a:t>……</a:t>
            </a:r>
            <a:r>
              <a:rPr lang="zh-CN" altLang="en-US" sz="4000"/>
              <a:t>時</a:t>
            </a:r>
            <a:r>
              <a:rPr lang="en-US" altLang="zh-CN" sz="4000"/>
              <a:t>,</a:t>
            </a:r>
            <a:r>
              <a:rPr lang="zh-CN" altLang="en-US" sz="4000">
                <a:solidFill>
                  <a:srgbClr val="5B9BD5"/>
                </a:solidFill>
              </a:rPr>
              <a:t>舍利弗</a:t>
            </a:r>
            <a:r>
              <a:rPr lang="zh-CN" altLang="en-US" sz="4000">
                <a:solidFill>
                  <a:srgbClr val="000000"/>
                </a:solidFill>
              </a:rPr>
              <a:t>告</a:t>
            </a:r>
            <a:r>
              <a:rPr lang="zh-CN" altLang="en-US" sz="4000">
                <a:solidFill>
                  <a:srgbClr val="4472C4"/>
                </a:solidFill>
              </a:rPr>
              <a:t>諸比丘</a:t>
            </a:r>
            <a:r>
              <a:rPr lang="zh-CN" altLang="en-US" sz="4000"/>
              <a:t>：</a:t>
            </a:r>
            <a:r>
              <a:rPr lang="en-US" altLang="zh-CN" sz="4000"/>
              <a:t>………</a:t>
            </a:r>
            <a:endParaRPr lang="en-US" altLang="zh-CN"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49" y="138178"/>
            <a:ext cx="10515600" cy="1325563"/>
          </a:xfrm>
        </p:spPr>
        <p:txBody>
          <a:bodyPr/>
          <a:p>
            <a:r>
              <a:rPr lang="zh-CN" altLang="en-US"/>
              <a:t>心經的獨特之處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563685"/>
            <a:ext cx="11110475" cy="5103680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 sz="3200"/>
              <a:t>早期般若系經典，經常是佛與須菩提之問答。借既有人物之口，加入新教義。</a:t>
            </a:r>
            <a:r>
              <a:rPr lang="en-US" altLang="zh-CN" sz="3200"/>
              <a:t>(</a:t>
            </a:r>
            <a:r>
              <a:rPr lang="zh-CN" altLang="en-US" sz="3200"/>
              <a:t>如 三國演義</a:t>
            </a:r>
            <a:r>
              <a:rPr lang="en-US" altLang="zh-CN" sz="3200"/>
              <a:t>,</a:t>
            </a:r>
            <a:r>
              <a:rPr lang="zh-CN" altLang="en-US" sz="3200"/>
              <a:t>真實人物+虛構情節</a:t>
            </a:r>
            <a:r>
              <a:rPr lang="en-US" altLang="zh-CN" sz="3200"/>
              <a:t>)</a:t>
            </a:r>
            <a:endParaRPr lang="en-US" altLang="zh-CN" sz="3200"/>
          </a:p>
          <a:p>
            <a:pPr>
              <a:lnSpc>
                <a:spcPct val="130000"/>
              </a:lnSpc>
            </a:pPr>
            <a:r>
              <a:rPr lang="zh-CN" altLang="en-US" sz="3200"/>
              <a:t>心經開啟「虛構人物講法」之先河，突破固有人設，啟發之後更放飛的妙法蓮華經、維摩詰經，深受古今中外喜愛。（如 西游記 </a:t>
            </a:r>
            <a:r>
              <a:rPr lang="en-US" altLang="zh-CN" sz="3200"/>
              <a:t>, </a:t>
            </a:r>
            <a:r>
              <a:rPr lang="zh-CN" altLang="en-US" sz="3200"/>
              <a:t>真實+虛構人物+虛構情節 </a:t>
            </a:r>
            <a:r>
              <a:rPr lang="en-US" altLang="zh-CN" sz="3200"/>
              <a:t>)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試圖以</a:t>
            </a:r>
            <a:r>
              <a:rPr lang="en-US" altLang="zh-CN" sz="3200"/>
              <a:t>"</a:t>
            </a:r>
            <a:r>
              <a:rPr lang="zh-CN" altLang="en-US" sz="3200"/>
              <a:t>空性</a:t>
            </a:r>
            <a:r>
              <a:rPr lang="en-US" altLang="zh-CN" sz="3200"/>
              <a:t>"</a:t>
            </a:r>
            <a:r>
              <a:rPr lang="zh-CN" altLang="en-US" sz="3200"/>
              <a:t>（超越相對的絕對真理）含攝一切。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zh-CN" altLang="en-US" sz="3200"/>
              <a:t>常見的心經不是</a:t>
            </a:r>
            <a:r>
              <a:rPr lang="en-US" altLang="zh-CN" sz="3200"/>
              <a:t>"</a:t>
            </a:r>
            <a:r>
              <a:rPr lang="zh-CN" altLang="en-US" sz="3200"/>
              <a:t>經</a:t>
            </a:r>
            <a:r>
              <a:rPr lang="en-US" altLang="zh-CN" sz="3200"/>
              <a:t>"</a:t>
            </a:r>
            <a:r>
              <a:rPr lang="zh-CN" altLang="en-US" sz="3200"/>
              <a:t>，宋代譯出的廣本心經才算。</a:t>
            </a:r>
            <a:endParaRPr lang="zh-CN" altLang="en-US"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49" y="185595"/>
            <a:ext cx="10515600" cy="1325563"/>
          </a:xfrm>
        </p:spPr>
        <p:txBody>
          <a:bodyPr/>
          <a:p>
            <a:r>
              <a:rPr lang="zh-TW" altLang="zh-CN"/>
              <a:t>佛說</a:t>
            </a:r>
            <a:r>
              <a:rPr lang="zh-TW" altLang="zh-CN" u="sng"/>
              <a:t>聖佛母</a:t>
            </a:r>
            <a:r>
              <a:rPr lang="zh-TW" altLang="zh-CN"/>
              <a:t>般若波羅蜜多經</a:t>
            </a:r>
            <a:r>
              <a:rPr lang="en-US" altLang="zh-CN"/>
              <a:t>(</a:t>
            </a:r>
            <a:r>
              <a:rPr lang="zh-CN" altLang="en-US">
                <a:hlinkClick r:id="rId1"/>
              </a:rPr>
              <a:t>廣本心經</a:t>
            </a:r>
            <a:r>
              <a:rPr lang="en-US" altLang="zh-CN"/>
              <a:t>)</a:t>
            </a:r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511196"/>
            <a:ext cx="10515600" cy="4823739"/>
          </a:xfrm>
        </p:spPr>
        <p:txBody>
          <a:bodyPr/>
          <a:p>
            <a:pPr marL="0" indent="0" algn="l">
              <a:buNone/>
            </a:pPr>
            <a:r>
              <a:rPr lang="zh-CN" altLang="en-US" sz="2800"/>
              <a:t>如是我聞：一時，世尊在</a:t>
            </a:r>
            <a:r>
              <a:rPr lang="zh-CN" altLang="en-US" sz="2800">
                <a:hlinkClick r:id="rId2" action="ppaction://hlinkfile"/>
              </a:rPr>
              <a:t>王舍城鷲峯山</a:t>
            </a:r>
            <a:r>
              <a:rPr lang="zh-CN" altLang="en-US" sz="2800"/>
              <a:t>中，與大苾芻眾</a:t>
            </a:r>
            <a:r>
              <a:rPr lang="zh-CN" altLang="en-US" sz="2800">
                <a:solidFill>
                  <a:srgbClr val="FF0000"/>
                </a:solidFill>
              </a:rPr>
              <a:t>千二百五十人</a:t>
            </a:r>
            <a:r>
              <a:rPr lang="zh-CN" altLang="en-US" sz="2800"/>
              <a:t>俱，并諸</a:t>
            </a:r>
            <a:r>
              <a:rPr lang="zh-CN" altLang="en-US" sz="2800">
                <a:solidFill>
                  <a:srgbClr val="000000"/>
                </a:solidFill>
              </a:rPr>
              <a:t>菩薩摩訶薩眾</a:t>
            </a:r>
            <a:r>
              <a:rPr lang="zh-CN" altLang="en-US" sz="2800"/>
              <a:t>而共圍繞。爾時，世尊即</a:t>
            </a:r>
            <a:r>
              <a:rPr lang="zh-CN" altLang="en-US" sz="2800" b="1">
                <a:solidFill>
                  <a:srgbClr val="7030A0"/>
                </a:solidFill>
              </a:rPr>
              <a:t>入</a:t>
            </a:r>
            <a:r>
              <a:rPr lang="zh-CN" altLang="en-US" sz="2800">
                <a:solidFill>
                  <a:srgbClr val="000000"/>
                </a:solidFill>
              </a:rPr>
              <a:t>「甚深光明宣說正法」</a:t>
            </a:r>
            <a:r>
              <a:rPr lang="zh-CN" altLang="en-US" sz="2800" b="1">
                <a:solidFill>
                  <a:srgbClr val="7030A0"/>
                </a:solidFill>
              </a:rPr>
              <a:t>三摩地</a:t>
            </a:r>
            <a:r>
              <a:rPr lang="zh-CN" altLang="en-US" sz="2800"/>
              <a:t>。</a:t>
            </a:r>
            <a:endParaRPr lang="zh-CN" altLang="en-US" sz="2800"/>
          </a:p>
          <a:p>
            <a:pPr marL="0" indent="0" algn="l">
              <a:buNone/>
            </a:pPr>
            <a:r>
              <a:rPr lang="zh-CN" altLang="en-US" sz="2800"/>
              <a:t>時</a:t>
            </a:r>
            <a:r>
              <a:rPr lang="en-US" altLang="zh-CN" sz="2800"/>
              <a:t>,</a:t>
            </a:r>
            <a:r>
              <a:rPr lang="zh-CN" altLang="en-US" sz="2800">
                <a:solidFill>
                  <a:srgbClr val="ED7D31"/>
                </a:solidFill>
              </a:rPr>
              <a:t>觀自在菩薩摩訶薩</a:t>
            </a:r>
            <a:r>
              <a:rPr lang="zh-CN" altLang="en-US" sz="2800"/>
              <a:t>在佛會中</a:t>
            </a:r>
            <a:r>
              <a:rPr lang="en-US" altLang="zh-CN" sz="2800"/>
              <a:t>,</a:t>
            </a:r>
            <a:r>
              <a:rPr lang="zh-CN" altLang="en-US" sz="2800"/>
              <a:t>而此菩薩摩訶薩已能修行</a:t>
            </a:r>
            <a:r>
              <a:rPr lang="en-US" altLang="zh-CN" sz="2800"/>
              <a:t>"</a:t>
            </a:r>
            <a:r>
              <a:rPr lang="zh-CN" altLang="en-US" sz="2800">
                <a:solidFill>
                  <a:srgbClr val="000000"/>
                </a:solidFill>
              </a:rPr>
              <a:t>甚深般若波羅蜜多</a:t>
            </a:r>
            <a:r>
              <a:rPr lang="en-US" altLang="zh-CN" sz="2800">
                <a:solidFill>
                  <a:srgbClr val="000000"/>
                </a:solidFill>
              </a:rPr>
              <a:t>"</a:t>
            </a:r>
            <a:r>
              <a:rPr lang="zh-CN" altLang="en-US" sz="2800"/>
              <a:t>，</a:t>
            </a:r>
            <a:r>
              <a:rPr lang="zh-CN" altLang="en-US" sz="2800" b="1"/>
              <a:t>觀見五蘊自性皆空</a:t>
            </a:r>
            <a:r>
              <a:rPr lang="zh-CN" altLang="en-US" sz="2800"/>
              <a:t>。爾時，尊者</a:t>
            </a:r>
            <a:r>
              <a:rPr lang="zh-CN" altLang="en-US" sz="2800">
                <a:solidFill>
                  <a:srgbClr val="70AD47"/>
                </a:solidFill>
              </a:rPr>
              <a:t>舍利子</a:t>
            </a:r>
            <a:r>
              <a:rPr lang="zh-CN" altLang="en-US" sz="2800" u="sng"/>
              <a:t>承佛威神</a:t>
            </a:r>
            <a:r>
              <a:rPr lang="zh-CN" altLang="en-US" sz="2800"/>
              <a:t>，前白</a:t>
            </a:r>
            <a:r>
              <a:rPr lang="zh-CN" altLang="en-US" sz="2800">
                <a:solidFill>
                  <a:srgbClr val="ED7D31"/>
                </a:solidFill>
              </a:rPr>
              <a:t>觀自在菩薩摩訶薩</a:t>
            </a:r>
            <a:r>
              <a:rPr lang="zh-CN" altLang="en-US" sz="2800"/>
              <a:t>言：</a:t>
            </a:r>
            <a:r>
              <a:rPr lang="en-US" altLang="zh-CN" sz="2800"/>
              <a:t>"</a:t>
            </a:r>
            <a:r>
              <a:rPr lang="zh-CN" altLang="en-US" sz="2800"/>
              <a:t>若</a:t>
            </a:r>
            <a:r>
              <a:rPr lang="zh-CN" altLang="en-US" sz="2800">
                <a:solidFill>
                  <a:srgbClr val="4472C4"/>
                </a:solidFill>
              </a:rPr>
              <a:t>善男子、善女人</a:t>
            </a:r>
            <a:r>
              <a:rPr lang="zh-CN" altLang="en-US" sz="2800"/>
              <a:t>，於此甚深般若波羅蜜多法門，樂欲修學者，當云何學？</a:t>
            </a:r>
            <a:r>
              <a:rPr lang="en-US" altLang="zh-CN" sz="2800"/>
              <a:t>"</a:t>
            </a:r>
            <a:r>
              <a:rPr lang="zh-CN" altLang="en-US" sz="2800"/>
              <a:t>時，</a:t>
            </a:r>
            <a:r>
              <a:rPr lang="zh-CN" altLang="en-US" sz="2800">
                <a:solidFill>
                  <a:srgbClr val="ED7D31"/>
                </a:solidFill>
              </a:rPr>
              <a:t>觀自在菩薩摩訶薩</a:t>
            </a:r>
            <a:r>
              <a:rPr lang="zh-CN" altLang="en-US" sz="2800"/>
              <a:t>告尊者</a:t>
            </a:r>
            <a:r>
              <a:rPr lang="zh-CN" altLang="en-US" sz="2800">
                <a:solidFill>
                  <a:srgbClr val="70AD47"/>
                </a:solidFill>
              </a:rPr>
              <a:t>舍利子</a:t>
            </a:r>
            <a:r>
              <a:rPr lang="zh-CN" altLang="en-US" sz="2800"/>
              <a:t>言：</a:t>
            </a:r>
            <a:r>
              <a:rPr lang="en-US" altLang="zh-CN" sz="2800"/>
              <a:t>"</a:t>
            </a:r>
            <a:r>
              <a:rPr lang="zh-CN" altLang="en-US" sz="2800"/>
              <a:t>汝今</a:t>
            </a:r>
            <a:r>
              <a:rPr lang="zh-CN" altLang="en-US" sz="2800">
                <a:solidFill>
                  <a:srgbClr val="4472C4"/>
                </a:solidFill>
              </a:rPr>
              <a:t>諦聽</a:t>
            </a:r>
            <a:r>
              <a:rPr lang="zh-CN" altLang="en-US" sz="2800"/>
              <a:t>，為汝宣說。</a:t>
            </a:r>
            <a:r>
              <a:rPr lang="en-US" altLang="zh-CN" sz="2800"/>
              <a:t>"</a:t>
            </a:r>
            <a:endParaRPr lang="zh-CN" altLang="en-US" sz="2800"/>
          </a:p>
          <a:p>
            <a:pPr marL="0" indent="0" algn="ctr">
              <a:buNone/>
            </a:pPr>
            <a:r>
              <a:rPr lang="en-US" altLang="zh-TW" sz="2800">
                <a:sym typeface="+mn-ea"/>
              </a:rPr>
              <a:t>……</a:t>
            </a:r>
            <a:r>
              <a:rPr lang="zh-TW" altLang="zh-CN" sz="2800"/>
              <a:t>心經主體內容</a:t>
            </a:r>
            <a:r>
              <a:rPr lang="en-US" altLang="zh-TW" sz="2800"/>
              <a:t>……</a:t>
            </a:r>
            <a:endParaRPr lang="zh-CN" altLang="en-US" sz="2800"/>
          </a:p>
          <a:p>
            <a:pPr marL="0" indent="0" algn="l">
              <a:buNone/>
            </a:pPr>
            <a:r>
              <a:rPr lang="zh-CN" altLang="en-US" sz="2800"/>
              <a:t>爾時世尊從彼</a:t>
            </a:r>
            <a:r>
              <a:rPr lang="zh-CN" altLang="en-US" sz="2800" b="1">
                <a:solidFill>
                  <a:srgbClr val="7030A0"/>
                </a:solidFill>
              </a:rPr>
              <a:t>起定</a:t>
            </a:r>
            <a:r>
              <a:rPr lang="zh-CN" altLang="en-US" sz="2800"/>
              <a:t>，告聖者</a:t>
            </a:r>
            <a:r>
              <a:rPr lang="zh-CN" altLang="en-US" sz="2800">
                <a:solidFill>
                  <a:srgbClr val="ED7D31"/>
                </a:solidFill>
              </a:rPr>
              <a:t>觀自在菩薩摩訶薩</a:t>
            </a:r>
            <a:r>
              <a:rPr lang="zh-CN" altLang="en-US" sz="2800"/>
              <a:t>曰：</a:t>
            </a:r>
            <a:r>
              <a:rPr lang="zh-TW" altLang="zh-CN" sz="2800"/>
              <a:t>「</a:t>
            </a:r>
            <a:r>
              <a:rPr lang="zh-CN" altLang="en-US" sz="2800"/>
              <a:t>善哉、善哉，</a:t>
            </a:r>
            <a:r>
              <a:rPr lang="zh-CN" altLang="en-US" sz="2800">
                <a:solidFill>
                  <a:srgbClr val="4472C4"/>
                </a:solidFill>
              </a:rPr>
              <a:t>善男子</a:t>
            </a:r>
            <a:r>
              <a:rPr lang="zh-CN" altLang="en-US" sz="2800"/>
              <a:t>，如是如是。彼當修學般若波羅蜜多，如汝所說。一切如來亦當隨喜。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72148" y="523097"/>
            <a:ext cx="864782" cy="5034784"/>
          </a:xfrm>
        </p:spPr>
        <p:txBody>
          <a:bodyPr/>
          <a:p>
            <a:r>
              <a:rPr lang="zh-CN" altLang="en-US"/>
              <a:t>柳</a:t>
            </a: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r>
              <a:rPr lang="zh-CN" altLang="en-US"/>
              <a:t>趙</a:t>
            </a:r>
            <a:endParaRPr lang="zh-CN" altLang="en-US"/>
          </a:p>
        </p:txBody>
      </p:sp>
      <p:pic>
        <p:nvPicPr>
          <p:cNvPr id="4" name="图片 3" descr="upload_post_object_v2_2146254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9390" y="-9490"/>
            <a:ext cx="5362575" cy="6867525"/>
          </a:xfrm>
          <a:prstGeom prst="rect">
            <a:avLst/>
          </a:prstGeom>
        </p:spPr>
      </p:pic>
      <p:pic>
        <p:nvPicPr>
          <p:cNvPr id="5" name="图片 4" descr="upload_post_object_v2_3865326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212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思考題</a:t>
            </a:r>
            <a:endParaRPr lang="zh-TW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3200">
                <a:sym typeface="+mn-ea"/>
              </a:rPr>
              <a:t>1. </a:t>
            </a:r>
            <a:r>
              <a:rPr lang="zh-CN" altLang="en-US" sz="3200">
                <a:sym typeface="+mn-ea"/>
              </a:rPr>
              <a:t>靈鷲峰能坐得下 </a:t>
            </a:r>
            <a:r>
              <a:rPr lang="en-US" altLang="zh-CN" sz="3200">
                <a:sym typeface="+mn-ea"/>
              </a:rPr>
              <a:t>1250</a:t>
            </a:r>
            <a:r>
              <a:rPr lang="zh-CN" altLang="en-US" sz="3200">
                <a:sym typeface="+mn-ea"/>
              </a:rPr>
              <a:t>人嗎？</a:t>
            </a:r>
            <a:endParaRPr lang="zh-CN" altLang="en-US" sz="3200">
              <a:sym typeface="+mn-ea"/>
            </a:endParaRPr>
          </a:p>
          <a:p>
            <a:pPr marL="0" indent="0">
              <a:buNone/>
            </a:pPr>
            <a:endParaRPr lang="zh-TW" altLang="en-US" sz="3200">
              <a:sym typeface="+mn-ea"/>
            </a:endParaRPr>
          </a:p>
          <a:p>
            <a:pPr marL="0" indent="0">
              <a:buNone/>
            </a:pPr>
            <a:r>
              <a:rPr lang="en-US" altLang="zh-CN" sz="3200"/>
              <a:t>2. </a:t>
            </a:r>
            <a:r>
              <a:rPr lang="zh-CN" altLang="en-US" sz="3200"/>
              <a:t>何謂「承佛威神」？</a:t>
            </a:r>
            <a:endParaRPr lang="zh-TW" altLang="en-US" sz="3200">
              <a:sym typeface="+mn-ea"/>
            </a:endParaRPr>
          </a:p>
          <a:p>
            <a:pPr marL="0" indent="0">
              <a:buNone/>
            </a:pPr>
            <a:endParaRPr lang="en-US" altLang="zh-CN" sz="3200">
              <a:sym typeface="+mn-ea"/>
            </a:endParaRPr>
          </a:p>
          <a:p>
            <a:pPr marL="0" indent="0">
              <a:buNone/>
            </a:pPr>
            <a:r>
              <a:rPr lang="en-US" altLang="zh-CN" sz="3200">
                <a:sym typeface="+mn-ea"/>
              </a:rPr>
              <a:t>3. </a:t>
            </a:r>
            <a:r>
              <a:rPr lang="zh-CN" altLang="en-US" sz="3200"/>
              <a:t>佛稱</a:t>
            </a:r>
            <a:r>
              <a:rPr lang="en-US" altLang="zh-CN" sz="3200"/>
              <a:t> </a:t>
            </a:r>
            <a:r>
              <a:rPr lang="zh-TW" altLang="en-US" sz="3200"/>
              <a:t>觀世音菩薩 </a:t>
            </a:r>
            <a:r>
              <a:rPr lang="zh-CN" altLang="en-US" sz="3200"/>
              <a:t>為「善男子」，為何後期觀自在皆以女性形象？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/>
              <a:t>善男子</a:t>
            </a:r>
            <a:r>
              <a:rPr lang="en-US" altLang="zh-CN"/>
              <a:t> </a:t>
            </a:r>
            <a:r>
              <a:rPr lang="en-US" altLang="zh-CN">
                <a:solidFill>
                  <a:srgbClr val="4472C4"/>
                </a:solidFill>
              </a:rPr>
              <a:t>Kula</a:t>
            </a:r>
            <a:r>
              <a:rPr lang="zh-CN" altLang="en-US"/>
              <a:t>-</a:t>
            </a:r>
            <a:r>
              <a:rPr lang="en-US" altLang="zh-CN">
                <a:solidFill>
                  <a:srgbClr val="ED7D31"/>
                </a:solidFill>
              </a:rPr>
              <a:t>putta</a:t>
            </a:r>
            <a:r>
              <a:rPr lang="en-US" altLang="zh-CN"/>
              <a:t>  </a:t>
            </a:r>
            <a:r>
              <a:rPr lang="zh-CN" altLang="en-US">
                <a:solidFill>
                  <a:srgbClr val="4472C4"/>
                </a:solidFill>
              </a:rPr>
              <a:t>良好</a:t>
            </a:r>
            <a:r>
              <a:rPr lang="zh-CN" altLang="en-US"/>
              <a:t>（有信譽，有教養）</a:t>
            </a:r>
            <a:r>
              <a:rPr lang="zh-CN" altLang="en-US">
                <a:solidFill>
                  <a:srgbClr val="4472C4"/>
                </a:solidFill>
              </a:rPr>
              <a:t>家庭</a:t>
            </a:r>
            <a:r>
              <a:rPr lang="zh-CN" altLang="en-US"/>
              <a:t>的（尚未出家）的</a:t>
            </a:r>
            <a:r>
              <a:rPr lang="zh-CN" altLang="en-US">
                <a:solidFill>
                  <a:srgbClr val="ED7D31"/>
                </a:solidFill>
              </a:rPr>
              <a:t>兒子</a:t>
            </a:r>
            <a:r>
              <a:rPr lang="zh-CN" altLang="en-US"/>
              <a:t>。</a:t>
            </a:r>
            <a:endParaRPr lang="zh-CN" altLang="en-US" sz="3200"/>
          </a:p>
          <a:p>
            <a:pPr marL="0" indent="0">
              <a:buNone/>
            </a:pPr>
            <a:endParaRPr lang="zh-CN" altLang="en-US" sz="3200"/>
          </a:p>
          <a:p>
            <a:pPr marL="0" indent="0">
              <a:buNone/>
            </a:pPr>
            <a:endParaRPr lang="zh-TW" altLang="en-US"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心經包含的基礎教義</a:t>
            </a:r>
            <a:r>
              <a:rPr lang="en-US" altLang="zh-CN"/>
              <a:t>(75%)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lnSpc>
                <a:spcPct val="100000"/>
              </a:lnSpc>
              <a:buNone/>
            </a:pPr>
            <a:r>
              <a:rPr lang="zh-CN" altLang="en-US" sz="3600">
                <a:solidFill>
                  <a:srgbClr val="5B9BD5"/>
                </a:solidFill>
              </a:rPr>
              <a:t>五蘊</a:t>
            </a:r>
            <a:r>
              <a:rPr lang="zh-CN" altLang="en-US" sz="3600"/>
              <a:t>：色</a:t>
            </a:r>
            <a:r>
              <a:rPr lang="en-US" altLang="zh-CN" sz="3600"/>
              <a:t>(</a:t>
            </a:r>
            <a:r>
              <a:rPr lang="zh-CN" altLang="en-US" sz="3600"/>
              <a:t>物理</a:t>
            </a:r>
            <a:r>
              <a:rPr lang="en-US" altLang="zh-CN" sz="3600"/>
              <a:t>)</a:t>
            </a:r>
            <a:r>
              <a:rPr lang="zh-CN" altLang="en-US" sz="3600"/>
              <a:t>、名（心理：受想行識）。</a:t>
            </a:r>
            <a:endParaRPr lang="zh-CN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600">
                <a:solidFill>
                  <a:srgbClr val="5B9BD5"/>
                </a:solidFill>
              </a:rPr>
              <a:t>十八界</a:t>
            </a:r>
            <a:r>
              <a:rPr lang="zh-CN" altLang="en-US" sz="3600"/>
              <a:t>：六根（感官）、六塵</a:t>
            </a:r>
            <a:r>
              <a:rPr lang="en-US" altLang="zh-CN" sz="3600"/>
              <a:t>(</a:t>
            </a:r>
            <a:r>
              <a:rPr lang="zh-CN" altLang="en-US" sz="3600"/>
              <a:t>外境</a:t>
            </a:r>
            <a:r>
              <a:rPr lang="en-US" altLang="zh-CN" sz="3600"/>
              <a:t>)</a:t>
            </a:r>
            <a:r>
              <a:rPr lang="zh-CN" altLang="en-US" sz="3600"/>
              <a:t>、六識（識知）</a:t>
            </a:r>
            <a:endParaRPr lang="zh-CN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600">
                <a:solidFill>
                  <a:srgbClr val="FF0000"/>
                </a:solidFill>
              </a:rPr>
              <a:t>十二緣起</a:t>
            </a:r>
            <a:r>
              <a:rPr lang="zh-CN" altLang="en-US" sz="3600"/>
              <a:t>：流轉生死的因果過程，以及突破口。</a:t>
            </a:r>
            <a:endParaRPr lang="zh-CN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600"/>
              <a:t>四諦：</a:t>
            </a:r>
            <a:r>
              <a:rPr lang="zh-CN" altLang="en-US" sz="3600">
                <a:solidFill>
                  <a:srgbClr val="4472C4"/>
                </a:solidFill>
              </a:rPr>
              <a:t>苦</a:t>
            </a:r>
            <a:r>
              <a:rPr lang="zh-CN" altLang="en-US" sz="3600"/>
              <a:t>、苦之</a:t>
            </a:r>
            <a:r>
              <a:rPr lang="zh-CN" altLang="en-US" sz="3600">
                <a:solidFill>
                  <a:srgbClr val="FF0000"/>
                </a:solidFill>
              </a:rPr>
              <a:t>集</a:t>
            </a:r>
            <a:r>
              <a:rPr lang="zh-CN" altLang="en-US" sz="3600"/>
              <a:t>、苦之</a:t>
            </a:r>
            <a:r>
              <a:rPr lang="zh-CN" altLang="en-US" sz="3600">
                <a:solidFill>
                  <a:srgbClr val="7030A0"/>
                </a:solidFill>
              </a:rPr>
              <a:t>滅</a:t>
            </a:r>
            <a:r>
              <a:rPr lang="zh-CN" altLang="en-US" sz="3600"/>
              <a:t>、滅苦之</a:t>
            </a:r>
            <a:r>
              <a:rPr lang="zh-CN" altLang="en-US" sz="3600" b="1">
                <a:solidFill>
                  <a:srgbClr val="ED7D31"/>
                </a:solidFill>
              </a:rPr>
              <a:t>道</a:t>
            </a:r>
            <a:r>
              <a:rPr lang="zh-CN" altLang="en-US" sz="3600"/>
              <a:t>。</a:t>
            </a:r>
            <a:endParaRPr lang="zh-CN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600">
                <a:solidFill>
                  <a:srgbClr val="7030A0"/>
                </a:solidFill>
              </a:rPr>
              <a:t>智、</a:t>
            </a:r>
            <a:r>
              <a:rPr lang="en-US" altLang="zh-CN" sz="3600">
                <a:solidFill>
                  <a:srgbClr val="7030A0"/>
                </a:solidFill>
              </a:rPr>
              <a:t>(</a:t>
            </a:r>
            <a:r>
              <a:rPr lang="zh-CN" altLang="en-US" sz="3600">
                <a:solidFill>
                  <a:srgbClr val="7030A0"/>
                </a:solidFill>
              </a:rPr>
              <a:t>證</a:t>
            </a:r>
            <a:r>
              <a:rPr lang="en-US" altLang="zh-CN" sz="3600">
                <a:solidFill>
                  <a:srgbClr val="7030A0"/>
                </a:solidFill>
              </a:rPr>
              <a:t>)</a:t>
            </a:r>
            <a:r>
              <a:rPr lang="zh-CN" altLang="en-US" sz="3600">
                <a:solidFill>
                  <a:srgbClr val="7030A0"/>
                </a:solidFill>
              </a:rPr>
              <a:t>得</a:t>
            </a:r>
            <a:r>
              <a:rPr lang="zh-CN" altLang="en-US" sz="3600"/>
              <a:t>：修行的目標。</a:t>
            </a:r>
            <a:endParaRPr lang="zh-CN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600">
                <a:solidFill>
                  <a:srgbClr val="ED7D31"/>
                </a:solidFill>
              </a:rPr>
              <a:t>37</a:t>
            </a:r>
            <a:r>
              <a:rPr lang="zh-CN" altLang="en-US" sz="3600" b="1">
                <a:solidFill>
                  <a:srgbClr val="ED7D31"/>
                </a:solidFill>
              </a:rPr>
              <a:t>道</a:t>
            </a:r>
            <a:r>
              <a:rPr lang="zh-CN" altLang="en-US" sz="3600">
                <a:solidFill>
                  <a:srgbClr val="ED7D31"/>
                </a:solidFill>
              </a:rPr>
              <a:t>支 </a:t>
            </a:r>
            <a:r>
              <a:rPr lang="en-US" altLang="zh-CN" sz="3600" u="sng"/>
              <a:t>4</a:t>
            </a:r>
            <a:r>
              <a:rPr lang="zh-CN" altLang="en-US" sz="3600" u="sng"/>
              <a:t>念住</a:t>
            </a:r>
            <a:r>
              <a:rPr lang="en-US" altLang="zh-CN" sz="3600"/>
              <a:t>,4</a:t>
            </a:r>
            <a:r>
              <a:rPr lang="zh-CN" altLang="en-US" sz="3600"/>
              <a:t>正斷</a:t>
            </a:r>
            <a:r>
              <a:rPr lang="en-US" altLang="zh-CN" sz="3600"/>
              <a:t>,4</a:t>
            </a:r>
            <a:r>
              <a:rPr lang="zh-CN" altLang="en-US" sz="3600"/>
              <a:t>神足</a:t>
            </a:r>
            <a:r>
              <a:rPr lang="en-US" altLang="zh-CN" sz="3600"/>
              <a:t>,5</a:t>
            </a:r>
            <a:r>
              <a:rPr lang="zh-CN" altLang="en-US" sz="3600"/>
              <a:t>根</a:t>
            </a:r>
            <a:r>
              <a:rPr lang="en-US" altLang="zh-CN" sz="3600"/>
              <a:t>,5</a:t>
            </a:r>
            <a:r>
              <a:rPr lang="zh-CN" altLang="en-US" sz="3600"/>
              <a:t>力</a:t>
            </a:r>
            <a:r>
              <a:rPr lang="en-US" altLang="zh-CN" sz="3600"/>
              <a:t>,7</a:t>
            </a:r>
            <a:r>
              <a:rPr lang="zh-CN" altLang="en-US" sz="3600"/>
              <a:t>覺支</a:t>
            </a:r>
            <a:r>
              <a:rPr lang="en-US" altLang="zh-CN" sz="3600"/>
              <a:t>,8</a:t>
            </a:r>
            <a:r>
              <a:rPr lang="zh-CN" altLang="en-US" sz="3600"/>
              <a:t>聖道支</a:t>
            </a:r>
            <a:endParaRPr lang="zh-CN" altLang="en-US" sz="3600"/>
          </a:p>
          <a:p>
            <a:pPr marL="0" indent="0" algn="r">
              <a:lnSpc>
                <a:spcPct val="100000"/>
              </a:lnSpc>
              <a:buNone/>
            </a:pPr>
            <a:r>
              <a:rPr lang="zh-CN" altLang="en-US" sz="3600"/>
              <a:t>阿彌陀經→</a:t>
            </a:r>
            <a:endParaRPr lang="zh-CN" altLang="en-US" sz="3600"/>
          </a:p>
        </p:txBody>
      </p:sp>
      <p:pic>
        <p:nvPicPr>
          <p:cNvPr id="4" name="图片 3" descr="upload_post_object_v2_21952342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9465" y="-4832"/>
            <a:ext cx="952500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/>
              <a:t> </a:t>
            </a:r>
            <a:r>
              <a:rPr lang="zh-TW" altLang="zh-CN"/>
              <a:t>大</a:t>
            </a:r>
            <a:r>
              <a:rPr lang="zh-TW" altLang="zh-CN"/>
              <a:t>綱</a:t>
            </a:r>
            <a:endParaRPr lang="zh-TW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848662"/>
            <a:ext cx="10515600" cy="4731222"/>
          </a:xfrm>
        </p:spPr>
        <p:txBody>
          <a:bodyPr/>
          <a:p>
            <a:pPr marL="0" indent="0">
              <a:lnSpc>
                <a:spcPct val="100000"/>
              </a:lnSpc>
              <a:buNone/>
            </a:pPr>
            <a:r>
              <a:rPr lang="en-US" altLang="zh-CN" sz="3600" b="1">
                <a:sym typeface="+mn-ea"/>
              </a:rPr>
              <a:t>(1)</a:t>
            </a:r>
            <a:r>
              <a:rPr lang="zh-TW" altLang="en-US" sz="3600" b="1">
                <a:sym typeface="+mn-ea"/>
              </a:rPr>
              <a:t>背景</a:t>
            </a:r>
            <a:r>
              <a:rPr lang="zh-CN" altLang="en-US" sz="3600" b="1">
                <a:sym typeface="+mn-ea"/>
              </a:rPr>
              <a:t>情境</a:t>
            </a:r>
            <a:r>
              <a:rPr lang="zh-CN" altLang="en-US" sz="3600">
                <a:sym typeface="+mn-ea"/>
              </a:rPr>
              <a:t>：地點、人物、時間。</a:t>
            </a:r>
            <a:endParaRPr lang="zh-CN" altLang="en-US" sz="3600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600" b="1"/>
              <a:t>(2)</a:t>
            </a:r>
            <a:r>
              <a:rPr lang="zh-CN" altLang="en-US" sz="3600" b="1"/>
              <a:t>內容格式：</a:t>
            </a:r>
            <a:r>
              <a:rPr lang="zh-CN" altLang="en-US" sz="3600"/>
              <a:t>經名、敘事結構、</a:t>
            </a:r>
            <a:r>
              <a:rPr lang="zh-CN" altLang="en-US" sz="3600">
                <a:solidFill>
                  <a:srgbClr val="A5A5A5"/>
                </a:solidFill>
              </a:rPr>
              <a:t>版本</a:t>
            </a:r>
            <a:r>
              <a:rPr lang="zh-CN" altLang="en-US" sz="3600"/>
              <a:t>。</a:t>
            </a:r>
            <a:endParaRPr lang="zh-TW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600">
                <a:solidFill>
                  <a:schemeClr val="tx1"/>
                </a:solidFill>
                <a:latin typeface="微软雅黑" charset="0"/>
                <a:ea typeface="微软雅黑" charset="0"/>
              </a:rPr>
              <a:t>(3)</a:t>
            </a:r>
            <a:r>
              <a:rPr lang="zh-CN" altLang="en-US" sz="3600">
                <a:solidFill>
                  <a:schemeClr val="tx1"/>
                </a:solidFill>
                <a:latin typeface="微软雅黑" charset="0"/>
                <a:ea typeface="微软雅黑" charset="0"/>
              </a:rPr>
              <a:t>基礎教義</a:t>
            </a:r>
            <a:r>
              <a:rPr lang="zh-TW" altLang="en-US" sz="3600"/>
              <a:t>：五蘊</a:t>
            </a:r>
            <a:r>
              <a:rPr lang="en-US" altLang="zh-TW" sz="3600"/>
              <a:t>,</a:t>
            </a:r>
            <a:r>
              <a:rPr lang="zh-TW" altLang="en-US" sz="3600"/>
              <a:t>十八界</a:t>
            </a:r>
            <a:r>
              <a:rPr lang="en-US" altLang="zh-TW" sz="3600"/>
              <a:t>,</a:t>
            </a:r>
            <a:r>
              <a:rPr lang="zh-TW" altLang="en-US" sz="3600"/>
              <a:t>十二</a:t>
            </a:r>
            <a:r>
              <a:rPr lang="zh-TW" altLang="en-US" sz="3600">
                <a:sym typeface="+mn-ea"/>
              </a:rPr>
              <a:t>緣起</a:t>
            </a:r>
            <a:r>
              <a:rPr lang="en-US" altLang="zh-TW" sz="3600">
                <a:sym typeface="+mn-ea"/>
              </a:rPr>
              <a:t>,</a:t>
            </a:r>
            <a:r>
              <a:rPr lang="zh-TW" altLang="en-US" sz="3600"/>
              <a:t>四諦</a:t>
            </a:r>
            <a:r>
              <a:rPr lang="en-US" altLang="zh-CN" sz="3600"/>
              <a:t>,</a:t>
            </a:r>
            <a:r>
              <a:rPr lang="zh-TW" altLang="en-US" sz="3600"/>
              <a:t>智</a:t>
            </a:r>
            <a:r>
              <a:rPr lang="zh-CN" altLang="en-US" sz="3600"/>
              <a:t>與</a:t>
            </a:r>
            <a:r>
              <a:rPr lang="zh-TW" altLang="en-US" sz="3600"/>
              <a:t>得</a:t>
            </a:r>
            <a:endParaRPr lang="zh-TW" altLang="en-US" sz="360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600">
                <a:sym typeface="+mn-ea"/>
              </a:rPr>
              <a:t>(4)</a:t>
            </a:r>
            <a:r>
              <a:rPr lang="zh-TW" altLang="en-US" sz="3600">
                <a:sym typeface="+mn-ea"/>
              </a:rPr>
              <a:t>思想</a:t>
            </a:r>
            <a:r>
              <a:rPr lang="zh-CN" altLang="en-US" sz="3600">
                <a:sym typeface="+mn-ea"/>
              </a:rPr>
              <a:t>主張</a:t>
            </a:r>
            <a:r>
              <a:rPr lang="zh-TW" altLang="en-US" sz="3600">
                <a:sym typeface="+mn-ea"/>
              </a:rPr>
              <a:t>：大乘般若空性，真言</a:t>
            </a:r>
            <a:r>
              <a:rPr lang="en-US" altLang="zh-CN" sz="3600">
                <a:sym typeface="+mn-ea"/>
              </a:rPr>
              <a:t>(</a:t>
            </a:r>
            <a:r>
              <a:rPr lang="zh-TW" altLang="en-US" sz="3600">
                <a:sym typeface="+mn-ea"/>
              </a:rPr>
              <a:t>咒</a:t>
            </a:r>
            <a:r>
              <a:rPr lang="en-US" altLang="zh-CN" sz="3600">
                <a:sym typeface="+mn-ea"/>
              </a:rPr>
              <a:t>)</a:t>
            </a:r>
            <a:r>
              <a:rPr lang="zh-TW" altLang="en-US" sz="3600">
                <a:sym typeface="+mn-ea"/>
              </a:rPr>
              <a:t>的引入</a:t>
            </a:r>
            <a:r>
              <a:rPr lang="zh-CN" altLang="en-US" sz="3600">
                <a:sym typeface="+mn-ea"/>
              </a:rPr>
              <a:t>。</a:t>
            </a:r>
            <a:endParaRPr lang="zh-TW" altLang="en-US" sz="36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3600"/>
              <a:t>傳統講經 重視</a:t>
            </a:r>
            <a:r>
              <a:rPr lang="en-US" altLang="zh-CN" sz="3600"/>
              <a:t>(4)</a:t>
            </a:r>
            <a:r>
              <a:rPr lang="zh-CN" altLang="en-US" sz="3600"/>
              <a:t>，只是大略解釋</a:t>
            </a:r>
            <a:r>
              <a:rPr lang="en-US" altLang="zh-CN" sz="3600"/>
              <a:t>(3)</a:t>
            </a:r>
            <a:r>
              <a:rPr lang="zh-CN" altLang="en-US" sz="3600"/>
              <a:t>。</a:t>
            </a:r>
            <a:endParaRPr lang="zh-CN" altLang="en-US" sz="3600"/>
          </a:p>
          <a:p>
            <a:pPr>
              <a:lnSpc>
                <a:spcPct val="100000"/>
              </a:lnSpc>
            </a:pPr>
            <a:r>
              <a:rPr lang="zh-CN" altLang="en-US" sz="3600"/>
              <a:t>正確途徑：</a:t>
            </a:r>
            <a:r>
              <a:rPr lang="zh-CN" altLang="en-US" sz="3600">
                <a:solidFill>
                  <a:schemeClr val="tx1"/>
                </a:solidFill>
                <a:latin typeface="微软雅黑" charset="0"/>
                <a:ea typeface="微软雅黑" charset="0"/>
              </a:rPr>
              <a:t>掌握</a:t>
            </a:r>
            <a:r>
              <a:rPr lang="en-US" altLang="zh-CN" sz="3600"/>
              <a:t>(1)</a:t>
            </a:r>
            <a:r>
              <a:rPr lang="zh-CN" altLang="en-US" sz="3600"/>
              <a:t>及</a:t>
            </a:r>
            <a:r>
              <a:rPr lang="en-US" altLang="zh-CN" sz="3600"/>
              <a:t>(2) </a:t>
            </a:r>
            <a:r>
              <a:rPr lang="zh-CN" altLang="en-US" sz="3600"/>
              <a:t>以正確理解 </a:t>
            </a:r>
            <a:r>
              <a:rPr lang="en-US" altLang="zh-CN" sz="3600"/>
              <a:t>(3) </a:t>
            </a:r>
            <a:r>
              <a:rPr lang="zh-CN" altLang="en-US" sz="3600"/>
              <a:t>。對初學者而言，</a:t>
            </a:r>
            <a:r>
              <a:rPr lang="en-US" altLang="zh-CN" sz="3600"/>
              <a:t>(4)</a:t>
            </a:r>
            <a:r>
              <a:rPr lang="zh-CN" altLang="en-US" sz="3600" u="sng"/>
              <a:t>並不重要，甚至可能造成障礙</a:t>
            </a:r>
            <a:r>
              <a:rPr lang="zh-CN" altLang="en-US" sz="3600"/>
              <a:t>。</a:t>
            </a:r>
            <a:endParaRPr lang="zh-TW" altLang="en-US" sz="3600"/>
          </a:p>
          <a:p>
            <a:endParaRPr lang="zh-TW" altLang="en-US"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背景情境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60000"/>
              </a:lnSpc>
            </a:pPr>
            <a:r>
              <a:rPr lang="zh-CN" altLang="en-US" sz="4000"/>
              <a:t>地點：王舍城鷲峰山。</a:t>
            </a:r>
            <a:endParaRPr lang="zh-CN" altLang="en-US" sz="4000"/>
          </a:p>
          <a:p>
            <a:pPr>
              <a:lnSpc>
                <a:spcPct val="160000"/>
              </a:lnSpc>
            </a:pPr>
            <a:r>
              <a:rPr lang="zh-CN" altLang="en-US" sz="4000"/>
              <a:t>人物：舍利弗、玄奘、觀自在。</a:t>
            </a:r>
            <a:endParaRPr lang="zh-CN" altLang="en-US" sz="4000"/>
          </a:p>
          <a:p>
            <a:pPr>
              <a:lnSpc>
                <a:spcPct val="160000"/>
              </a:lnSpc>
            </a:pPr>
            <a:r>
              <a:rPr lang="zh-CN" altLang="en-US" sz="4000"/>
              <a:t>時間：紀元初</a:t>
            </a:r>
            <a:r>
              <a:rPr lang="en-US" altLang="zh-CN" sz="4000"/>
              <a:t>~</a:t>
            </a:r>
            <a:r>
              <a:rPr lang="zh-CN" altLang="en-US" sz="4000"/>
              <a:t>唐代定型。</a:t>
            </a:r>
            <a:endParaRPr lang="zh-CN" altLang="en-US" sz="4000"/>
          </a:p>
          <a:p>
            <a:endParaRPr lang="zh-CN" altLang="en-US"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0600" y="0"/>
            <a:ext cx="5021754" cy="2724180"/>
          </a:xfrm>
        </p:spPr>
        <p:txBody>
          <a:bodyPr/>
          <a:p>
            <a:pPr marL="0" indent="0">
              <a:buNone/>
            </a:pPr>
            <a:r>
              <a:rPr lang="zh-CN" altLang="en-US" sz="3200"/>
              <a:t>金剛經</a:t>
            </a:r>
            <a:r>
              <a:rPr lang="en-US" altLang="zh-CN" sz="3200"/>
              <a:t>,</a:t>
            </a:r>
            <a:r>
              <a:rPr lang="zh-CN" altLang="en-US" sz="3200"/>
              <a:t>阿彌陀經：舍衛城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/>
              <a:t>心經：王舍城 靈鷲峰</a:t>
            </a:r>
            <a:endParaRPr lang="zh-CN" altLang="en-US" sz="3200"/>
          </a:p>
        </p:txBody>
      </p:sp>
      <p:pic>
        <p:nvPicPr>
          <p:cNvPr id="4" name="图片 3" descr="upload_post_object_v2_29772133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8390" y="0"/>
            <a:ext cx="5743575" cy="6867525"/>
          </a:xfrm>
          <a:prstGeom prst="rect">
            <a:avLst/>
          </a:prstGeom>
        </p:spPr>
      </p:pic>
      <p:pic>
        <p:nvPicPr>
          <p:cNvPr id="5" name="图片 4" descr="upload_post_object_v2_24245806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846" y="3928933"/>
            <a:ext cx="5965563" cy="3978882"/>
          </a:xfrm>
          <a:prstGeom prst="rect">
            <a:avLst/>
          </a:prstGeom>
        </p:spPr>
      </p:pic>
      <p:pic>
        <p:nvPicPr>
          <p:cNvPr id="6" name="图片 5" descr="upload_post_object_v2_4358395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77" y="1160700"/>
            <a:ext cx="5631369" cy="37492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en-US"/>
              <a:t>舍利子</a:t>
            </a:r>
            <a:r>
              <a:rPr lang="en-US" altLang="zh-TW"/>
              <a:t> Upatissa-Sāriputta</a:t>
            </a:r>
            <a:endParaRPr lang="en-US" altLang="zh-TW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7074" y="1983597"/>
            <a:ext cx="10515600" cy="4351338"/>
          </a:xfrm>
        </p:spPr>
        <p:txBody>
          <a:bodyPr/>
          <a:p>
            <a:pPr>
              <a:lnSpc>
                <a:spcPct val="180000"/>
              </a:lnSpc>
            </a:pPr>
            <a:r>
              <a:rPr lang="zh-TW" altLang="en-US" sz="3200"/>
              <a:t>父名</a:t>
            </a:r>
            <a:r>
              <a:rPr lang="en-US" altLang="zh-TW" sz="3200"/>
              <a:t>Tissa</a:t>
            </a:r>
            <a:r>
              <a:rPr lang="zh-TW" altLang="en-US" sz="3200"/>
              <a:t>，母名</a:t>
            </a:r>
            <a:r>
              <a:rPr lang="en-US" altLang="zh-TW" sz="3200"/>
              <a:t> S</a:t>
            </a:r>
            <a:r>
              <a:rPr lang="en-US" altLang="zh-TW" sz="3200">
                <a:sym typeface="+mn-ea"/>
              </a:rPr>
              <a:t>ā</a:t>
            </a:r>
            <a:r>
              <a:rPr lang="en-US" altLang="zh-TW" sz="3200"/>
              <a:t>ri</a:t>
            </a:r>
            <a:r>
              <a:rPr lang="zh-TW" altLang="en-US" sz="3200"/>
              <a:t>。王舍城婆羅門出身，精通吠陀。</a:t>
            </a:r>
            <a:endParaRPr lang="zh-TW" altLang="en-US" sz="3200"/>
          </a:p>
          <a:p>
            <a:pPr>
              <a:lnSpc>
                <a:spcPct val="180000"/>
              </a:lnSpc>
            </a:pPr>
            <a:r>
              <a:rPr lang="zh-CN" altLang="en-US" sz="3200"/>
              <a:t>初</a:t>
            </a:r>
            <a:r>
              <a:rPr lang="zh-TW" altLang="en-US" sz="3200"/>
              <a:t>師從</a:t>
            </a:r>
            <a:r>
              <a:rPr lang="zh-TW" altLang="en-US" sz="3200">
                <a:sym typeface="+mn-ea"/>
              </a:rPr>
              <a:t>懷疑論</a:t>
            </a:r>
            <a:r>
              <a:rPr lang="en-US" altLang="zh-TW" sz="3200">
                <a:sym typeface="+mn-ea"/>
              </a:rPr>
              <a:t> </a:t>
            </a:r>
            <a:r>
              <a:rPr lang="en-US" altLang="zh-TW" sz="3200"/>
              <a:t> </a:t>
            </a:r>
            <a:r>
              <a:rPr lang="zh-TW" altLang="en-US" sz="3200"/>
              <a:t>刪闍夜·毗羅胝子</a:t>
            </a:r>
            <a:r>
              <a:rPr lang="en-US" altLang="zh-TW" sz="3200"/>
              <a:t> </a:t>
            </a:r>
            <a:r>
              <a:rPr lang="en-US" altLang="zh-TW" sz="3200">
                <a:hlinkClick r:id="rId1" action="ppaction://hlinkfile"/>
              </a:rPr>
              <a:t>Sañjaya</a:t>
            </a:r>
            <a:r>
              <a:rPr lang="zh-CN" altLang="en-US" sz="3200">
                <a:hlinkClick r:id="rId1" action="ppaction://hlinkfile"/>
              </a:rPr>
              <a:t>-</a:t>
            </a:r>
            <a:r>
              <a:rPr lang="en-US" altLang="zh-TW" sz="3200">
                <a:hlinkClick r:id="rId1" action="ppaction://hlinkfile"/>
              </a:rPr>
              <a:t>Belaṭṭhiputta</a:t>
            </a:r>
            <a:r>
              <a:rPr lang="en-US" altLang="zh-TW" sz="3200"/>
              <a:t> </a:t>
            </a:r>
            <a:r>
              <a:rPr lang="en-US" altLang="zh-CN" sz="3200"/>
              <a:t>,</a:t>
            </a:r>
            <a:r>
              <a:rPr lang="zh-TW" altLang="en-US" sz="3200"/>
              <a:t>後成為</a:t>
            </a:r>
            <a:r>
              <a:rPr lang="zh-TW" altLang="en-US" sz="3200">
                <a:sym typeface="+mn-ea"/>
              </a:rPr>
              <a:t>佛陀最傑出的弟子</a:t>
            </a:r>
            <a:r>
              <a:rPr lang="zh-CN" altLang="en-US" sz="3200">
                <a:sym typeface="+mn-ea"/>
              </a:rPr>
              <a:t>，人稱「智慧第一」</a:t>
            </a:r>
            <a:r>
              <a:rPr lang="zh-TW" altLang="en-US" sz="3200">
                <a:sym typeface="+mn-ea"/>
              </a:rPr>
              <a:t>。</a:t>
            </a:r>
            <a:endParaRPr lang="zh-TW" altLang="en-US" sz="3200"/>
          </a:p>
          <a:p>
            <a:pPr>
              <a:lnSpc>
                <a:spcPct val="180000"/>
              </a:lnSpc>
            </a:pPr>
            <a:r>
              <a:rPr lang="zh-TW" altLang="en-US" sz="3200">
                <a:hlinkClick r:id="rId2" action="ppaction://hlinkfile"/>
              </a:rPr>
              <a:t>點舍利子</a:t>
            </a:r>
            <a:r>
              <a:rPr lang="zh-TW" altLang="en-US" sz="3200"/>
              <a:t>。</a:t>
            </a:r>
            <a:r>
              <a:rPr lang="en-US" altLang="zh-CN" sz="3200">
                <a:hlinkClick r:id="rId3"/>
              </a:rPr>
              <a:t>https://shutonggui.cn/guanyin/</a:t>
            </a:r>
            <a:endParaRPr lang="zh-TW" altLang="en-US" sz="3200"/>
          </a:p>
          <a:p>
            <a:pPr marL="0" indent="0">
              <a:buNone/>
            </a:pPr>
            <a:endParaRPr lang="en-US" altLang="zh-TW"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0" y="278765"/>
            <a:ext cx="6533515" cy="1325880"/>
          </a:xfrm>
        </p:spPr>
        <p:txBody>
          <a:bodyPr/>
          <a:p>
            <a:r>
              <a:rPr lang="zh-TW" altLang="en-US"/>
              <a:t>舍利弗對母說法</a:t>
            </a:r>
            <a:r>
              <a:rPr lang="zh-TW" altLang="en-US"/>
              <a:t>圖</a:t>
            </a:r>
            <a:endParaRPr lang="zh-TW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sariputta_myanm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0525"/>
            <a:ext cx="4578985" cy="6416675"/>
          </a:xfrm>
          <a:prstGeom prst="rect">
            <a:avLst/>
          </a:prstGeom>
        </p:spPr>
      </p:pic>
      <p:pic>
        <p:nvPicPr>
          <p:cNvPr id="5" name="图片 4" descr="sariputta-moth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670" y="1671320"/>
            <a:ext cx="7802880" cy="51358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zh-CN"/>
              <a:t>譯者：玄</a:t>
            </a:r>
            <a:r>
              <a:rPr lang="zh-TW" altLang="zh-CN"/>
              <a:t>奘</a:t>
            </a:r>
            <a:endParaRPr lang="zh-TW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83740"/>
            <a:ext cx="7033260" cy="4351655"/>
          </a:xfrm>
        </p:spPr>
        <p:txBody>
          <a:bodyPr/>
          <a:p>
            <a:pPr>
              <a:lnSpc>
                <a:spcPct val="140000"/>
              </a:lnSpc>
            </a:pPr>
            <a:r>
              <a:rPr lang="zh-TW" altLang="en-US" sz="3200">
                <a:sym typeface="+mn-ea"/>
              </a:rPr>
              <a:t>真實形象：中印文化精英，意志</a:t>
            </a:r>
            <a:r>
              <a:rPr lang="zh-TW" altLang="en-US" sz="3200">
                <a:sym typeface="+mn-ea"/>
              </a:rPr>
              <a:t>非凡</a:t>
            </a:r>
            <a:endParaRPr lang="zh-TW" altLang="en-US" sz="3200"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TW" altLang="en-US" sz="3200">
                <a:sym typeface="+mn-ea"/>
              </a:rPr>
              <a:t>	與小說形象完全相反。</a:t>
            </a:r>
            <a:endParaRPr lang="zh-TW" altLang="en-US" sz="32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TW" altLang="en-US" sz="3200">
                <a:solidFill>
                  <a:srgbClr val="FF0000"/>
                </a:solidFill>
                <a:sym typeface="+mn-ea"/>
              </a:rPr>
              <a:t>法相宗</a:t>
            </a:r>
            <a:r>
              <a:rPr lang="zh-TW" altLang="en-US" sz="3200">
                <a:sym typeface="+mn-ea"/>
              </a:rPr>
              <a:t>奠基者（唯</a:t>
            </a:r>
            <a:r>
              <a:rPr lang="zh-TW" altLang="en-US" sz="3200">
                <a:sym typeface="+mn-ea"/>
              </a:rPr>
              <a:t>識瑜伽行派）</a:t>
            </a:r>
            <a:endParaRPr lang="zh-TW" altLang="en-US" sz="3200">
              <a:sym typeface="+mn-ea"/>
              <a:hlinkClick r:id="rId1" action="ppaction://hlinkfile"/>
            </a:endParaRPr>
          </a:p>
          <a:p>
            <a:pPr>
              <a:lnSpc>
                <a:spcPct val="140000"/>
              </a:lnSpc>
            </a:pPr>
            <a:r>
              <a:rPr lang="zh-TW" altLang="en-US" sz="3200">
                <a:sym typeface="+mn-ea"/>
                <a:hlinkClick r:id="rId1" action="ppaction://hlinkfile"/>
              </a:rPr>
              <a:t>點</a:t>
            </a:r>
            <a:r>
              <a:rPr lang="en-US" altLang="zh-TW" sz="3200">
                <a:sym typeface="+mn-ea"/>
                <a:hlinkClick r:id="rId1" action="ppaction://hlinkfile"/>
              </a:rPr>
              <a:t> </a:t>
            </a:r>
            <a:r>
              <a:rPr lang="zh-TW" altLang="en-US" sz="3200">
                <a:sym typeface="+mn-ea"/>
                <a:hlinkClick r:id="rId1" action="ppaction://hlinkfile"/>
              </a:rPr>
              <a:t>玄奘</a:t>
            </a:r>
            <a:endParaRPr lang="zh-TW" altLang="en-US" sz="3200">
              <a:sym typeface="+mn-ea"/>
              <a:hlinkClick r:id="rId1" action="ppaction://hlinkfile"/>
            </a:endParaRPr>
          </a:p>
          <a:p>
            <a:pPr>
              <a:lnSpc>
                <a:spcPct val="140000"/>
              </a:lnSpc>
            </a:pPr>
            <a:r>
              <a:rPr lang="zh-CN" altLang="en-US" sz="3200">
                <a:sym typeface="+mn-ea"/>
              </a:rPr>
              <a:t>心經</a:t>
            </a:r>
            <a:r>
              <a:rPr lang="en-US" altLang="zh-CN" sz="3200">
                <a:sym typeface="+mn-ea"/>
              </a:rPr>
              <a:t>(</a:t>
            </a:r>
            <a:r>
              <a:rPr lang="zh-CN" altLang="en-US" sz="3200">
                <a:sym typeface="+mn-ea"/>
              </a:rPr>
              <a:t>多心經</a:t>
            </a:r>
            <a:r>
              <a:rPr lang="en-US" altLang="zh-CN" sz="3200">
                <a:sym typeface="+mn-ea"/>
              </a:rPr>
              <a:t>)</a:t>
            </a:r>
            <a:r>
              <a:rPr lang="zh-CN" altLang="en-US" sz="3200">
                <a:sym typeface="+mn-ea"/>
              </a:rPr>
              <a:t>與西游記的</a:t>
            </a:r>
            <a:r>
              <a:rPr lang="zh-CN" altLang="en-US" sz="3200">
                <a:sym typeface="+mn-ea"/>
                <a:hlinkClick r:id="rId2"/>
              </a:rPr>
              <a:t>密切關係</a:t>
            </a:r>
            <a:endParaRPr lang="zh-TW" altLang="en-US" sz="3200">
              <a:sym typeface="+mn-ea"/>
              <a:hlinkClick r:id="rId1" action="ppaction://hlinkfile"/>
            </a:endParaRPr>
          </a:p>
          <a:p>
            <a:endParaRPr lang="zh-TW" altLang="en-US" sz="3200">
              <a:sym typeface="+mn-ea"/>
              <a:hlinkClick r:id="rId1" action="ppaction://hlinkfile"/>
            </a:endParaRPr>
          </a:p>
        </p:txBody>
      </p:sp>
      <p:pic>
        <p:nvPicPr>
          <p:cNvPr id="4" name="图片 3" descr="玄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285" y="55245"/>
            <a:ext cx="4155440" cy="67386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DdiZDAxOTliMTczN2U2NGI3YjkwZjg3YTY0YzliOG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2411</Words>
  <Application>WPS Office WWO_wpscloud_20241111214306-447e07b652</Application>
  <PresentationFormat>宽屏</PresentationFormat>
  <Paragraphs>167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汉仪旗黑KW 55S</vt:lpstr>
      <vt:lpstr>微软雅黑</vt:lpstr>
      <vt:lpstr>汉仪书宋二KW</vt:lpstr>
      <vt:lpstr>Kingsoft Confetti</vt:lpstr>
      <vt:lpstr>Office 主题</vt:lpstr>
      <vt:lpstr>Paint.Picture</vt:lpstr>
      <vt:lpstr>心經學習階梯</vt:lpstr>
      <vt:lpstr>心經的價值</vt:lpstr>
      <vt:lpstr>心經包含的基礎教義(75%)</vt:lpstr>
      <vt:lpstr> 大綱</vt:lpstr>
      <vt:lpstr>背景情境</vt:lpstr>
      <vt:lpstr>PowerPoint 演示文稿</vt:lpstr>
      <vt:lpstr>舍利子 Upatissa-Sāriputta</vt:lpstr>
      <vt:lpstr>舍利弗對母說法圖</vt:lpstr>
      <vt:lpstr>譯者：玄奘</vt:lpstr>
      <vt:lpstr>觀自在菩薩 Avalokiteśvara BodhiSattva</vt:lpstr>
      <vt:lpstr>梵語有助於記憶、理解</vt:lpstr>
      <vt:lpstr>青頸觀音</vt:lpstr>
      <vt:lpstr>清繡線佛像 馬頭明王 觀音菩薩 化身之一</vt:lpstr>
      <vt:lpstr>成書時間(經典斷代)</vt:lpstr>
      <vt:lpstr>背景交待完畢，內容開始</vt:lpstr>
      <vt:lpstr>金剛經 Diamond Sutra</vt:lpstr>
      <vt:lpstr>Prajñā-pāramitā-hṛdaya</vt:lpstr>
      <vt:lpstr>原始佛典格式</vt:lpstr>
      <vt:lpstr>PowerPoint 演示文稿</vt:lpstr>
      <vt:lpstr>長阿含第9經 (巴利DN33)</vt:lpstr>
      <vt:lpstr>心經的獨特之處</vt:lpstr>
      <vt:lpstr>佛說聖佛母般若波羅蜜多經(廣本心經) </vt:lpstr>
      <vt:lpstr>柳   趙</vt:lpstr>
      <vt:lpstr>思考題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心經學習階梯</dc:title>
  <dc:creator/>
  <cp:lastModifiedBy>MAXHUB</cp:lastModifiedBy>
  <dcterms:created xsi:type="dcterms:W3CDTF">2024-11-17T06:15:45Z</dcterms:created>
  <dcterms:modified xsi:type="dcterms:W3CDTF">2024-11-17T06:15:45Z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2052-12.9.0.18937</vt:lpwstr>
  </property>
  <property fmtid="{D5CDD505-2E9C-101B-9397-08002B2CF9AE}" pid="3" name="ICV">
    <vt:lpwstr>B75C98F4C40948689CB49D1002CA5FAC</vt:lpwstr>
  </property>
</Properties>
</file>