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9" r:id="rId5"/>
    <p:sldId id="258" r:id="rId6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72" userDrawn="1">
          <p15:clr>
            <a:srgbClr val="A4A3A4"/>
          </p15:clr>
        </p15:guide>
        <p15:guide id="2" pos="383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DCDCDC"/>
    <a:srgbClr val="F0F0F0"/>
    <a:srgbClr val="E6E6E6"/>
    <a:srgbClr val="C8C8C8"/>
    <a:srgbClr val="FAFAFA"/>
    <a:srgbClr val="BEBE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78" autoAdjust="0"/>
    <p:restoredTop sz="94660"/>
  </p:normalViewPr>
  <p:slideViewPr>
    <p:cSldViewPr snapToGrid="0" showGuides="1">
      <p:cViewPr varScale="1">
        <p:scale>
          <a:sx n="99" d="100"/>
          <a:sy n="99" d="100"/>
        </p:scale>
        <p:origin x="84" y="582"/>
      </p:cViewPr>
      <p:guideLst>
        <p:guide orient="horz" pos="2172"/>
        <p:guide pos="3838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92" d="100"/>
          <a:sy n="92" d="100"/>
        </p:scale>
        <p:origin x="2550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tableStyles" Target="tableStyles.xml"/><Relationship Id="rId8" Type="http://schemas.openxmlformats.org/officeDocument/2006/relationships/viewProps" Target="viewProps.xml"/><Relationship Id="rId7" Type="http://schemas.openxmlformats.org/officeDocument/2006/relationships/presProps" Target="presProps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6" Type="http://schemas.openxmlformats.org/officeDocument/2006/relationships/tags" Target="../tags/tag5.xml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5" Type="http://schemas.openxmlformats.org/officeDocument/2006/relationships/tags" Target="../tags/tag51.xml"/><Relationship Id="rId4" Type="http://schemas.openxmlformats.org/officeDocument/2006/relationships/tags" Target="../tags/tag50.xml"/><Relationship Id="rId3" Type="http://schemas.openxmlformats.org/officeDocument/2006/relationships/tags" Target="../tags/tag49.xml"/><Relationship Id="rId2" Type="http://schemas.openxmlformats.org/officeDocument/2006/relationships/tags" Target="../tags/tag48.xm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6" Type="http://schemas.openxmlformats.org/officeDocument/2006/relationships/tags" Target="../tags/tag56.xml"/><Relationship Id="rId5" Type="http://schemas.openxmlformats.org/officeDocument/2006/relationships/tags" Target="../tags/tag55.xml"/><Relationship Id="rId4" Type="http://schemas.openxmlformats.org/officeDocument/2006/relationships/tags" Target="../tags/tag54.xml"/><Relationship Id="rId3" Type="http://schemas.openxmlformats.org/officeDocument/2006/relationships/tags" Target="../tags/tag53.xml"/><Relationship Id="rId2" Type="http://schemas.openxmlformats.org/officeDocument/2006/relationships/tags" Target="../tags/tag52.xm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6" Type="http://schemas.openxmlformats.org/officeDocument/2006/relationships/tags" Target="../tags/tag10.xml"/><Relationship Id="rId5" Type="http://schemas.openxmlformats.org/officeDocument/2006/relationships/tags" Target="../tags/tag9.xml"/><Relationship Id="rId4" Type="http://schemas.openxmlformats.org/officeDocument/2006/relationships/tags" Target="../tags/tag8.xml"/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6" Type="http://schemas.openxmlformats.org/officeDocument/2006/relationships/tags" Target="../tags/tag15.xml"/><Relationship Id="rId5" Type="http://schemas.openxmlformats.org/officeDocument/2006/relationships/tags" Target="../tags/tag14.xml"/><Relationship Id="rId4" Type="http://schemas.openxmlformats.org/officeDocument/2006/relationships/tags" Target="../tags/tag13.xml"/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7" Type="http://schemas.openxmlformats.org/officeDocument/2006/relationships/tags" Target="../tags/tag21.xml"/><Relationship Id="rId6" Type="http://schemas.openxmlformats.org/officeDocument/2006/relationships/tags" Target="../tags/tag20.xml"/><Relationship Id="rId5" Type="http://schemas.openxmlformats.org/officeDocument/2006/relationships/tags" Target="../tags/tag19.xml"/><Relationship Id="rId4" Type="http://schemas.openxmlformats.org/officeDocument/2006/relationships/tags" Target="../tags/tag18.xml"/><Relationship Id="rId3" Type="http://schemas.openxmlformats.org/officeDocument/2006/relationships/tags" Target="../tags/tag17.xml"/><Relationship Id="rId2" Type="http://schemas.openxmlformats.org/officeDocument/2006/relationships/tags" Target="../tags/tag16.xm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9" Type="http://schemas.openxmlformats.org/officeDocument/2006/relationships/tags" Target="../tags/tag29.xml"/><Relationship Id="rId8" Type="http://schemas.openxmlformats.org/officeDocument/2006/relationships/tags" Target="../tags/tag28.xml"/><Relationship Id="rId7" Type="http://schemas.openxmlformats.org/officeDocument/2006/relationships/tags" Target="../tags/tag27.xml"/><Relationship Id="rId6" Type="http://schemas.openxmlformats.org/officeDocument/2006/relationships/tags" Target="../tags/tag26.xml"/><Relationship Id="rId5" Type="http://schemas.openxmlformats.org/officeDocument/2006/relationships/tags" Target="../tags/tag25.xml"/><Relationship Id="rId4" Type="http://schemas.openxmlformats.org/officeDocument/2006/relationships/tags" Target="../tags/tag24.xml"/><Relationship Id="rId3" Type="http://schemas.openxmlformats.org/officeDocument/2006/relationships/tags" Target="../tags/tag23.xml"/><Relationship Id="rId2" Type="http://schemas.openxmlformats.org/officeDocument/2006/relationships/tags" Target="../tags/tag22.xm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5" Type="http://schemas.openxmlformats.org/officeDocument/2006/relationships/tags" Target="../tags/tag33.xml"/><Relationship Id="rId4" Type="http://schemas.openxmlformats.org/officeDocument/2006/relationships/tags" Target="../tags/tag32.xml"/><Relationship Id="rId3" Type="http://schemas.openxmlformats.org/officeDocument/2006/relationships/tags" Target="../tags/tag31.xml"/><Relationship Id="rId2" Type="http://schemas.openxmlformats.org/officeDocument/2006/relationships/tags" Target="../tags/tag30.xm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4" Type="http://schemas.openxmlformats.org/officeDocument/2006/relationships/tags" Target="../tags/tag36.xml"/><Relationship Id="rId3" Type="http://schemas.openxmlformats.org/officeDocument/2006/relationships/tags" Target="../tags/tag35.xml"/><Relationship Id="rId2" Type="http://schemas.openxmlformats.org/officeDocument/2006/relationships/tags" Target="../tags/tag34.xm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7" Type="http://schemas.openxmlformats.org/officeDocument/2006/relationships/tags" Target="../tags/tag42.xml"/><Relationship Id="rId6" Type="http://schemas.openxmlformats.org/officeDocument/2006/relationships/tags" Target="../tags/tag41.xml"/><Relationship Id="rId5" Type="http://schemas.openxmlformats.org/officeDocument/2006/relationships/tags" Target="../tags/tag40.xml"/><Relationship Id="rId4" Type="http://schemas.openxmlformats.org/officeDocument/2006/relationships/tags" Target="../tags/tag39.xml"/><Relationship Id="rId3" Type="http://schemas.openxmlformats.org/officeDocument/2006/relationships/tags" Target="../tags/tag38.xml"/><Relationship Id="rId2" Type="http://schemas.openxmlformats.org/officeDocument/2006/relationships/tags" Target="../tags/tag37.xm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6" Type="http://schemas.openxmlformats.org/officeDocument/2006/relationships/tags" Target="../tags/tag47.xml"/><Relationship Id="rId5" Type="http://schemas.openxmlformats.org/officeDocument/2006/relationships/tags" Target="../tags/tag46.xml"/><Relationship Id="rId4" Type="http://schemas.openxmlformats.org/officeDocument/2006/relationships/tags" Target="../tags/tag45.xml"/><Relationship Id="rId3" Type="http://schemas.openxmlformats.org/officeDocument/2006/relationships/tags" Target="../tags/tag44.xml"/><Relationship Id="rId2" Type="http://schemas.openxmlformats.org/officeDocument/2006/relationships/tags" Target="../tags/tag43.xm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  <p:custDataLst>
              <p:tags r:id="rId2"/>
            </p:custDataLst>
          </p:nvPr>
        </p:nvSpPr>
        <p:spPr>
          <a:xfrm>
            <a:off x="1198800" y="914400"/>
            <a:ext cx="9799200" cy="2570400"/>
          </a:xfrm>
        </p:spPr>
        <p:txBody>
          <a:bodyPr lIns="90000" tIns="46800" rIns="90000" bIns="46800" anchor="b" anchorCtr="0">
            <a:normAutofit/>
          </a:bodyPr>
          <a:lstStyle>
            <a:lvl1pPr algn="ctr">
              <a:defRPr sz="6000"/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  <p:custDataLst>
              <p:tags r:id="rId3"/>
            </p:custDataLst>
          </p:nvPr>
        </p:nvSpPr>
        <p:spPr>
          <a:xfrm>
            <a:off x="1198800" y="3560400"/>
            <a:ext cx="9799200" cy="1472400"/>
          </a:xfrm>
        </p:spPr>
        <p:txBody>
          <a:bodyPr lIns="90000" tIns="46800" rIns="90000" bIns="46800">
            <a:normAutofit/>
          </a:bodyPr>
          <a:lstStyle>
            <a:lvl1pPr marL="0" indent="0" algn="ctr">
              <a:lnSpc>
                <a:spcPct val="110000"/>
              </a:lnSpc>
              <a:buNone/>
              <a:defRPr sz="2400" spc="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单击此处编辑母版副标题样式</a:t>
            </a:r>
            <a:endParaRPr lang="zh-CN" altLang="en-US" dirty="0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5"/>
            </p:custDataLst>
          </p:nvPr>
        </p:nvSpPr>
        <p:spPr>
          <a:xfrm>
            <a:off x="608400" y="774000"/>
            <a:ext cx="10972800" cy="5482800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5"/>
            </p:custDataLst>
          </p:nvPr>
        </p:nvSpPr>
        <p:spPr>
          <a:xfrm>
            <a:off x="1198800" y="2484000"/>
            <a:ext cx="9799200" cy="1018800"/>
          </a:xfrm>
        </p:spPr>
        <p:txBody>
          <a:bodyPr vert="horz" lIns="90000" tIns="46800" rIns="90000" bIns="46800" rtlCol="0" anchor="t" anchorCtr="0">
            <a:normAutofit/>
          </a:bodyPr>
          <a:lstStyle>
            <a:lvl1pPr algn="ctr">
              <a:defRPr sz="6000"/>
            </a:lvl1pPr>
          </a:lstStyle>
          <a:p>
            <a:pPr lvl="0"/>
            <a:r>
              <a:rPr lang="zh-CN" altLang="en-US" smtClean="0"/>
              <a:t>单击此处编辑标题</a:t>
            </a:r>
            <a:endParaRPr lang="zh-CN" altLang="en-US"/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6"/>
            </p:custDataLst>
          </p:nvPr>
        </p:nvSpPr>
        <p:spPr>
          <a:xfrm>
            <a:off x="1198800" y="3560400"/>
            <a:ext cx="9799200" cy="471600"/>
          </a:xfrm>
        </p:spPr>
        <p:txBody>
          <a:bodyPr lIns="90000" tIns="46800" rIns="90000" bIns="46800">
            <a:normAutofit/>
          </a:bodyPr>
          <a:lstStyle>
            <a:lvl1pPr algn="ctr">
              <a:lnSpc>
                <a:spcPct val="110000"/>
              </a:lnSpc>
              <a:buNone/>
              <a:defRPr sz="2400" spc="200"/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608400" y="1490400"/>
            <a:ext cx="10969200" cy="47592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1990800" y="3848400"/>
            <a:ext cx="7768800" cy="766800"/>
          </a:xfrm>
        </p:spPr>
        <p:txBody>
          <a:bodyPr lIns="90000" tIns="46800" rIns="90000" bIns="46800" anchor="b" anchorCtr="0">
            <a:normAutofit/>
          </a:bodyPr>
          <a:lstStyle>
            <a:lvl1pPr>
              <a:defRPr sz="4400"/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1990800" y="4615200"/>
            <a:ext cx="7768800" cy="867600"/>
          </a:xfrm>
        </p:spPr>
        <p:txBody>
          <a:bodyPr lIns="90000" tIns="46800" rIns="90000" bIns="46800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608400" y="1501200"/>
            <a:ext cx="5176800" cy="47484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411600" y="1501200"/>
            <a:ext cx="5176800" cy="4748400"/>
          </a:xfrm>
        </p:spPr>
        <p:txBody>
          <a:bodyPr lIns="90000" tIns="46800" rIns="90000" bIns="4680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5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单击此处编辑文本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608400" y="1555200"/>
            <a:ext cx="5233077" cy="4608000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6350400" y="1555200"/>
            <a:ext cx="5227200" cy="4608000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7"/>
            </p:custDataLst>
          </p:nvPr>
        </p:nvSpPr>
        <p:spPr/>
        <p:txBody>
          <a:bodyPr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 hasCustomPrompt="1"/>
            <p:custDataLst>
              <p:tags r:id="rId2"/>
            </p:custDataLst>
          </p:nvPr>
        </p:nvSpPr>
        <p:spPr>
          <a:xfrm>
            <a:off x="10234800" y="914400"/>
            <a:ext cx="1044000" cy="5029200"/>
          </a:xfrm>
        </p:spPr>
        <p:txBody>
          <a:bodyPr vert="eaVert" lIns="90000" tIns="46800" rIns="90000" bIns="46800" rtlCol="0" anchor="ctr" anchorCtr="0">
            <a:normAutofit/>
          </a:bodyPr>
          <a:lstStyle>
            <a:lvl1pPr>
              <a:buNone/>
              <a:defRPr sz="2800"/>
            </a:lvl1pPr>
          </a:lstStyle>
          <a:p>
            <a:pPr lvl="0"/>
            <a:r>
              <a:rPr lang="zh-CN" altLang="en-US" smtClean="0"/>
              <a:t>单击此处编辑标题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3"/>
            </p:custDataLst>
          </p:nvPr>
        </p:nvSpPr>
        <p:spPr>
          <a:xfrm>
            <a:off x="914400" y="914400"/>
            <a:ext cx="9169200" cy="5029200"/>
          </a:xfrm>
        </p:spPr>
        <p:txBody>
          <a:bodyPr vert="eaVert" lIns="46800" tIns="46800" rIns="46800" bIns="46800"/>
          <a:lstStyle>
            <a:lvl1pPr marL="228600" indent="-228600">
              <a:spcAft>
                <a:spcPts val="1000"/>
              </a:spcAft>
              <a:defRPr spc="300"/>
            </a:lvl1pPr>
            <a:lvl2pPr marL="685800" indent="-228600">
              <a:defRPr spc="300"/>
            </a:lvl2pPr>
            <a:lvl3pPr marL="1143000" indent="-228600">
              <a:defRPr spc="300"/>
            </a:lvl3pPr>
            <a:lvl4pPr marL="1600200" indent="-228600">
              <a:defRPr spc="300"/>
            </a:lvl4pPr>
            <a:lvl5pPr marL="2057400" indent="-228600">
              <a:defRPr spc="300"/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8" Type="http://schemas.openxmlformats.org/officeDocument/2006/relationships/theme" Target="../theme/theme1.xml"/><Relationship Id="rId17" Type="http://schemas.openxmlformats.org/officeDocument/2006/relationships/tags" Target="../tags/tag62.xml"/><Relationship Id="rId16" Type="http://schemas.openxmlformats.org/officeDocument/2006/relationships/tags" Target="../tags/tag61.xml"/><Relationship Id="rId15" Type="http://schemas.openxmlformats.org/officeDocument/2006/relationships/tags" Target="../tags/tag60.xml"/><Relationship Id="rId14" Type="http://schemas.openxmlformats.org/officeDocument/2006/relationships/tags" Target="../tags/tag59.xml"/><Relationship Id="rId13" Type="http://schemas.openxmlformats.org/officeDocument/2006/relationships/tags" Target="../tags/tag58.xml"/><Relationship Id="rId12" Type="http://schemas.openxmlformats.org/officeDocument/2006/relationships/tags" Target="../tags/tag57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2"/>
            </p:custDataLst>
          </p:nvPr>
        </p:nvSpPr>
        <p:spPr>
          <a:xfrm>
            <a:off x="608400" y="608400"/>
            <a:ext cx="10969200" cy="705600"/>
          </a:xfrm>
          <a:prstGeom prst="rect">
            <a:avLst/>
          </a:prstGeom>
        </p:spPr>
        <p:txBody>
          <a:bodyPr vert="horz" lIns="90170" tIns="46990" rIns="90170" bIns="46990" rtlCol="0" anchor="ctr" anchorCtr="0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3"/>
            </p:custDataLst>
          </p:nvPr>
        </p:nvSpPr>
        <p:spPr>
          <a:xfrm>
            <a:off x="608400" y="1490400"/>
            <a:ext cx="10969200" cy="4759200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4"/>
            </p:custDataLst>
          </p:nvPr>
        </p:nvSpPr>
        <p:spPr>
          <a:xfrm>
            <a:off x="6120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5"/>
            </p:custDataLst>
          </p:nvPr>
        </p:nvSpPr>
        <p:spPr>
          <a:xfrm>
            <a:off x="4116000" y="6314400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6"/>
            </p:custDataLst>
          </p:nvPr>
        </p:nvSpPr>
        <p:spPr>
          <a:xfrm>
            <a:off x="88776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  <p:custDataLst>
      <p:tags r:id="rId17"/>
    </p:custData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3600" b="0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●"/>
        <a:defRPr sz="18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1pPr>
      <a:lvl2pPr marL="6858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tabLst>
          <a:tab pos="1609725" algn="l"/>
          <a:tab pos="1609725" algn="l"/>
          <a:tab pos="1609725" algn="l"/>
          <a:tab pos="1609725" algn="l"/>
        </a:tabLst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2pPr>
      <a:lvl3pPr marL="11430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3pPr>
      <a:lvl4pPr marL="16002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Wingdings" panose="05000000000000000000" charset="0"/>
        <a:buChar char="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4pPr>
      <a:lvl5pPr marL="20574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.xml"/><Relationship Id="rId3" Type="http://schemas.openxmlformats.org/officeDocument/2006/relationships/tags" Target="../tags/tag65.xml"/><Relationship Id="rId2" Type="http://schemas.openxmlformats.org/officeDocument/2006/relationships/tags" Target="../tags/tag64.xml"/><Relationship Id="rId1" Type="http://schemas.openxmlformats.org/officeDocument/2006/relationships/tags" Target="../tags/tag6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  <p:custDataLst>
              <p:tags r:id="rId1"/>
            </p:custDataLst>
          </p:nvPr>
        </p:nvSpPr>
        <p:spPr/>
        <p:txBody>
          <a:bodyPr/>
          <a:p>
            <a:r>
              <a:rPr lang="zh-TW" altLang="en-US"/>
              <a:t>如何解碼佛</a:t>
            </a:r>
            <a:r>
              <a:rPr lang="zh-TW" altLang="en-US"/>
              <a:t>經</a:t>
            </a:r>
            <a:endParaRPr lang="zh-TW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  <p:custDataLst>
              <p:tags r:id="rId2"/>
            </p:custDataLst>
          </p:nvPr>
        </p:nvSpPr>
        <p:spPr/>
        <p:txBody>
          <a:bodyPr/>
          <a:p>
            <a:r>
              <a:rPr lang="en-US" altLang="zh-TW" u="heavy"/>
              <a:t>2024.12.12</a:t>
            </a:r>
            <a:endParaRPr lang="en-US" altLang="zh-TW" u="heavy"/>
          </a:p>
        </p:txBody>
      </p:sp>
    </p:spTree>
    <p:custDataLst>
      <p:tags r:id="rId3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TW" altLang="zh-CN"/>
              <a:t>佛經難讀懂原</a:t>
            </a:r>
            <a:r>
              <a:rPr lang="zh-TW" altLang="zh-CN"/>
              <a:t>因</a:t>
            </a:r>
            <a:endParaRPr lang="zh-TW" altLang="zh-CN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lnSpcReduction="20000"/>
          </a:bodyPr>
          <a:p>
            <a:pPr marL="742950" indent="-742950">
              <a:buAutoNum type="arabicPeriod"/>
            </a:pPr>
            <a:r>
              <a:rPr lang="zh-TW" altLang="zh-CN" sz="4000"/>
              <a:t>譯語不規範。</a:t>
            </a:r>
            <a:endParaRPr lang="zh-TW" altLang="zh-CN" sz="4000"/>
          </a:p>
          <a:p>
            <a:pPr marL="742950" indent="-742950">
              <a:buAutoNum type="arabicPeriod"/>
            </a:pPr>
            <a:r>
              <a:rPr lang="zh-TW" altLang="zh-CN" sz="4000">
                <a:sym typeface="+mn-ea"/>
              </a:rPr>
              <a:t>脫離時空背景</a:t>
            </a:r>
            <a:r>
              <a:rPr lang="zh-TW" altLang="zh-CN" sz="4000"/>
              <a:t>。</a:t>
            </a:r>
            <a:endParaRPr lang="zh-TW" altLang="zh-CN" sz="4000"/>
          </a:p>
          <a:p>
            <a:pPr marL="742950" indent="-742950">
              <a:buAutoNum type="arabicPeriod"/>
            </a:pPr>
            <a:r>
              <a:rPr lang="zh-TW" altLang="zh-CN" sz="4000"/>
              <a:t>不同思想博羿（大小</a:t>
            </a:r>
            <a:r>
              <a:rPr lang="en-US" altLang="zh-TW" sz="4000"/>
              <a:t>,</a:t>
            </a:r>
            <a:r>
              <a:rPr lang="zh-TW" altLang="zh-CN" sz="4000"/>
              <a:t>空有</a:t>
            </a:r>
            <a:r>
              <a:rPr lang="en-US" altLang="zh-TW" sz="4000"/>
              <a:t>,</a:t>
            </a:r>
            <a:r>
              <a:rPr lang="zh-TW" altLang="zh-CN" sz="4000"/>
              <a:t>頓漸</a:t>
            </a:r>
            <a:r>
              <a:rPr lang="en-US" altLang="zh-TW" sz="4000"/>
              <a:t>,</a:t>
            </a:r>
            <a:r>
              <a:rPr lang="zh-TW" altLang="zh-CN" sz="4000"/>
              <a:t>理入行入）</a:t>
            </a:r>
            <a:endParaRPr lang="zh-TW" altLang="zh-CN" sz="4000"/>
          </a:p>
          <a:p>
            <a:pPr marL="742950" indent="-742950">
              <a:buAutoNum type="arabicPeriod"/>
            </a:pPr>
            <a:r>
              <a:rPr lang="zh-TW" altLang="zh-CN" sz="4000"/>
              <a:t>概念錯綜複雜</a:t>
            </a:r>
            <a:r>
              <a:rPr lang="zh-TW" altLang="zh-CN" sz="4400"/>
              <a:t>。</a:t>
            </a:r>
            <a:r>
              <a:rPr lang="zh-TW" altLang="zh-CN" sz="4000"/>
              <a:t>千百年疊床架屋。</a:t>
            </a:r>
            <a:endParaRPr lang="zh-TW" altLang="zh-CN" sz="2800"/>
          </a:p>
          <a:p>
            <a:pPr marL="342900" indent="-342900">
              <a:buAutoNum type="arabicPeriod"/>
            </a:pPr>
            <a:endParaRPr lang="zh-TW" altLang="zh-CN"/>
          </a:p>
          <a:p>
            <a:pPr marL="342900" indent="-342900">
              <a:buAutoNum type="arabicPeriod"/>
            </a:pPr>
            <a:endParaRPr lang="zh-TW" altLang="zh-CN"/>
          </a:p>
          <a:p>
            <a:pPr marL="342900" indent="-342900">
              <a:buAutoNum type="arabicPeriod"/>
            </a:pPr>
            <a:endParaRPr lang="zh-TW" altLang="zh-CN"/>
          </a:p>
        </p:txBody>
      </p:sp>
    </p:spTree>
    <p:custDataLst>
      <p:tags r:id="rId1"/>
    </p:custData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TW" altLang="en-US"/>
              <a:t>解碼步</a:t>
            </a:r>
            <a:r>
              <a:rPr lang="zh-TW" altLang="en-US"/>
              <a:t>驟</a:t>
            </a:r>
            <a:endParaRPr lang="zh-TW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zh-TW" altLang="zh-CN" sz="3600"/>
              <a:t>時間、地理、社會背景的認識</a:t>
            </a:r>
            <a:r>
              <a:rPr lang="zh-TW" altLang="zh-CN" sz="3600"/>
              <a:t>。</a:t>
            </a:r>
            <a:endParaRPr lang="zh-TW" altLang="zh-CN" sz="3600"/>
          </a:p>
          <a:p>
            <a:r>
              <a:rPr lang="zh-TW" altLang="zh-CN" sz="3600">
                <a:sym typeface="+mn-ea"/>
              </a:rPr>
              <a:t>精中集力在各門脈傳承的共同點，交集。</a:t>
            </a:r>
            <a:endParaRPr lang="zh-TW" altLang="zh-CN" sz="3600">
              <a:sym typeface="+mn-ea"/>
            </a:endParaRPr>
          </a:p>
          <a:p>
            <a:pPr lvl="1"/>
            <a:r>
              <a:rPr lang="zh-TW" altLang="zh-CN" sz="3200">
                <a:sym typeface="+mn-ea"/>
              </a:rPr>
              <a:t>佛說、如是我聞</a:t>
            </a:r>
            <a:r>
              <a:rPr lang="en-US" altLang="zh-TW" sz="3200">
                <a:sym typeface="+mn-ea"/>
              </a:rPr>
              <a:t>…</a:t>
            </a:r>
            <a:r>
              <a:rPr lang="zh-TW" altLang="en-US" sz="3200">
                <a:sym typeface="+mn-ea"/>
              </a:rPr>
              <a:t>根據在那裡？什麼時期的經文？</a:t>
            </a:r>
            <a:endParaRPr lang="zh-TW" altLang="zh-CN" sz="3200"/>
          </a:p>
          <a:p>
            <a:r>
              <a:rPr lang="zh-TW" altLang="zh-CN" sz="3600"/>
              <a:t>基礎術語的清晰定義。約</a:t>
            </a:r>
            <a:r>
              <a:rPr lang="en-US" altLang="zh-TW" sz="3600"/>
              <a:t>200</a:t>
            </a:r>
            <a:r>
              <a:rPr lang="zh-TW" altLang="en-US" sz="3600"/>
              <a:t>個。</a:t>
            </a:r>
            <a:endParaRPr lang="zh-TW" altLang="en-US" sz="3600"/>
          </a:p>
          <a:p>
            <a:endParaRPr lang="zh-TW" altLang="zh-CN" sz="3600"/>
          </a:p>
          <a:p>
            <a:pPr lvl="1"/>
            <a:endParaRPr lang="zh-TW" altLang="zh-CN" sz="3200"/>
          </a:p>
        </p:txBody>
      </p:sp>
    </p:spTree>
    <p:custDataLst>
      <p:tags r:id="rId1"/>
    </p:custData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TW" altLang="en-US"/>
              <a:t>譯</a:t>
            </a:r>
            <a:r>
              <a:rPr lang="zh-TW" altLang="en-US"/>
              <a:t>詞</a:t>
            </a:r>
            <a:endParaRPr lang="zh-TW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endParaRPr lang="en-US" altLang="zh-CN" sz="3600"/>
          </a:p>
          <a:p>
            <a:endParaRPr lang="en-US" altLang="zh-CN"/>
          </a:p>
        </p:txBody>
      </p:sp>
      <p:sp>
        <p:nvSpPr>
          <p:cNvPr id="4" name="文本框 3"/>
          <p:cNvSpPr txBox="1"/>
          <p:nvPr/>
        </p:nvSpPr>
        <p:spPr>
          <a:xfrm>
            <a:off x="4194810" y="2235200"/>
            <a:ext cx="125031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TW" altLang="en-US" sz="3600"/>
              <a:t>相</a:t>
            </a:r>
            <a:endParaRPr lang="zh-TW" altLang="en-US" sz="3600"/>
          </a:p>
        </p:txBody>
      </p:sp>
      <p:sp>
        <p:nvSpPr>
          <p:cNvPr id="5" name="文本框 4"/>
          <p:cNvSpPr txBox="1"/>
          <p:nvPr/>
        </p:nvSpPr>
        <p:spPr>
          <a:xfrm>
            <a:off x="4194810" y="3644265"/>
            <a:ext cx="82550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TW" altLang="en-US" sz="3600"/>
              <a:t>想</a:t>
            </a:r>
            <a:endParaRPr lang="zh-TW" altLang="en-US" sz="3600"/>
          </a:p>
        </p:txBody>
      </p:sp>
      <p:sp>
        <p:nvSpPr>
          <p:cNvPr id="6" name="文本框 5"/>
          <p:cNvSpPr txBox="1"/>
          <p:nvPr/>
        </p:nvSpPr>
        <p:spPr>
          <a:xfrm>
            <a:off x="5611495" y="2846705"/>
            <a:ext cx="82550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TW" altLang="en-US" sz="3600"/>
              <a:t>慾</a:t>
            </a:r>
            <a:endParaRPr lang="zh-TW" altLang="en-US" sz="3600"/>
          </a:p>
        </p:txBody>
      </p:sp>
      <p:sp>
        <p:nvSpPr>
          <p:cNvPr id="7" name="文本框 6"/>
          <p:cNvSpPr txBox="1"/>
          <p:nvPr/>
        </p:nvSpPr>
        <p:spPr>
          <a:xfrm>
            <a:off x="5805805" y="4230370"/>
            <a:ext cx="82550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TW" altLang="en-US" sz="3600"/>
              <a:t>愛</a:t>
            </a:r>
            <a:endParaRPr lang="zh-TW" altLang="en-US" sz="3600"/>
          </a:p>
        </p:txBody>
      </p:sp>
      <p:sp>
        <p:nvSpPr>
          <p:cNvPr id="8" name="文本框 7"/>
          <p:cNvSpPr txBox="1"/>
          <p:nvPr/>
        </p:nvSpPr>
        <p:spPr>
          <a:xfrm>
            <a:off x="1472565" y="1313815"/>
            <a:ext cx="2886710" cy="70104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lang="en-US" altLang="zh-CN" sz="3600">
                <a:sym typeface="+mn-ea"/>
              </a:rPr>
              <a:t>Lakṣaṇa </a:t>
            </a:r>
            <a:r>
              <a:rPr lang="zh-TW" altLang="en-US" sz="2400">
                <a:sym typeface="+mn-ea"/>
              </a:rPr>
              <a:t>特相</a:t>
            </a:r>
            <a:endParaRPr lang="en-US" altLang="zh-CN" sz="3600"/>
          </a:p>
          <a:p>
            <a:endParaRPr lang="zh-TW" altLang="en-US" sz="3600"/>
          </a:p>
        </p:txBody>
      </p:sp>
      <p:sp>
        <p:nvSpPr>
          <p:cNvPr id="9" name="文本框 8"/>
          <p:cNvSpPr txBox="1"/>
          <p:nvPr/>
        </p:nvSpPr>
        <p:spPr>
          <a:xfrm>
            <a:off x="816610" y="3525520"/>
            <a:ext cx="3078480" cy="112839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lang="en-US" altLang="zh-CN" sz="3600"/>
              <a:t>Saṃ</a:t>
            </a:r>
            <a:r>
              <a:rPr lang="en-US" altLang="zh-CN" sz="3600">
                <a:solidFill>
                  <a:srgbClr val="FF0000"/>
                </a:solidFill>
              </a:rPr>
              <a:t>j</a:t>
            </a:r>
            <a:r>
              <a:rPr lang="en-US" altLang="en-US" sz="3600">
                <a:solidFill>
                  <a:srgbClr val="FF0000"/>
                </a:solidFill>
              </a:rPr>
              <a:t>ñā</a:t>
            </a:r>
            <a:endParaRPr lang="en-US" altLang="en-US" sz="3600"/>
          </a:p>
          <a:p>
            <a:r>
              <a:rPr lang="zh-TW" altLang="en-US" sz="3600"/>
              <a:t>五蘊想</a:t>
            </a:r>
            <a:endParaRPr lang="en-US" altLang="en-US" sz="3600"/>
          </a:p>
          <a:p>
            <a:endParaRPr lang="zh-TW" altLang="en-US" sz="3600"/>
          </a:p>
        </p:txBody>
      </p:sp>
      <p:sp>
        <p:nvSpPr>
          <p:cNvPr id="10" name="文本框 9"/>
          <p:cNvSpPr txBox="1"/>
          <p:nvPr/>
        </p:nvSpPr>
        <p:spPr>
          <a:xfrm>
            <a:off x="5445125" y="5927725"/>
            <a:ext cx="2266315" cy="84328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lang="en-US" altLang="zh-CN" sz="3600"/>
              <a:t>maitrya</a:t>
            </a:r>
            <a:endParaRPr lang="zh-TW" altLang="en-US" sz="3600"/>
          </a:p>
        </p:txBody>
      </p:sp>
      <p:sp>
        <p:nvSpPr>
          <p:cNvPr id="11" name="文本框 10"/>
          <p:cNvSpPr txBox="1"/>
          <p:nvPr/>
        </p:nvSpPr>
        <p:spPr>
          <a:xfrm>
            <a:off x="7976870" y="4032250"/>
            <a:ext cx="2266315" cy="84328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lang="en-US" altLang="zh-CN" sz="3600"/>
              <a:t>k</a:t>
            </a:r>
            <a:r>
              <a:rPr lang="en-US" altLang="en-US" sz="3600"/>
              <a:t>ā</a:t>
            </a:r>
            <a:r>
              <a:rPr lang="en-US" altLang="zh-CN" sz="3600"/>
              <a:t>ma</a:t>
            </a:r>
            <a:endParaRPr lang="en-US" altLang="zh-CN" sz="3600"/>
          </a:p>
          <a:p>
            <a:endParaRPr lang="zh-TW" altLang="en-US" sz="3600"/>
          </a:p>
        </p:txBody>
      </p:sp>
      <p:sp>
        <p:nvSpPr>
          <p:cNvPr id="12" name="文本框 11"/>
          <p:cNvSpPr txBox="1"/>
          <p:nvPr/>
        </p:nvSpPr>
        <p:spPr>
          <a:xfrm>
            <a:off x="3071495" y="4991100"/>
            <a:ext cx="1337945" cy="84328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lang="en-US" altLang="zh-CN" sz="3600"/>
              <a:t>tṛṣṇ</a:t>
            </a:r>
            <a:r>
              <a:rPr lang="en-US" altLang="en-US" sz="3600"/>
              <a:t>ā</a:t>
            </a:r>
            <a:endParaRPr lang="en-US" altLang="en-US" sz="3600"/>
          </a:p>
          <a:p>
            <a:endParaRPr lang="zh-TW" altLang="en-US" sz="3600"/>
          </a:p>
        </p:txBody>
      </p:sp>
      <p:sp>
        <p:nvSpPr>
          <p:cNvPr id="13" name="文本框 12"/>
          <p:cNvSpPr txBox="1"/>
          <p:nvPr/>
        </p:nvSpPr>
        <p:spPr>
          <a:xfrm>
            <a:off x="8199120" y="5406390"/>
            <a:ext cx="3201035" cy="84328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lang="en-US" altLang="zh-CN" sz="3600"/>
              <a:t>priya</a:t>
            </a:r>
            <a:endParaRPr lang="en-US" altLang="zh-CN" sz="3600"/>
          </a:p>
          <a:p>
            <a:r>
              <a:rPr lang="zh-TW" altLang="en-US" sz="2400"/>
              <a:t>愛語</a:t>
            </a:r>
            <a:r>
              <a:rPr lang="en-US" altLang="zh-CN" sz="2400"/>
              <a:t>v</a:t>
            </a:r>
            <a:r>
              <a:rPr lang="en-US" altLang="en-US" sz="2400"/>
              <a:t>ā</a:t>
            </a:r>
            <a:r>
              <a:rPr lang="en-US" altLang="zh-CN" sz="2400"/>
              <a:t>dita</a:t>
            </a:r>
            <a:endParaRPr lang="en-US" altLang="zh-CN" sz="3600"/>
          </a:p>
          <a:p>
            <a:endParaRPr lang="zh-TW" altLang="en-US" sz="3600"/>
          </a:p>
        </p:txBody>
      </p:sp>
      <p:sp>
        <p:nvSpPr>
          <p:cNvPr id="14" name="文本框 13"/>
          <p:cNvSpPr txBox="1"/>
          <p:nvPr/>
        </p:nvSpPr>
        <p:spPr>
          <a:xfrm>
            <a:off x="7069455" y="1784350"/>
            <a:ext cx="82550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TW" altLang="en-US" sz="3600"/>
              <a:t>欲</a:t>
            </a:r>
            <a:endParaRPr lang="zh-TW" altLang="en-US" sz="3600"/>
          </a:p>
        </p:txBody>
      </p:sp>
      <p:sp>
        <p:nvSpPr>
          <p:cNvPr id="15" name="文本框 14"/>
          <p:cNvSpPr txBox="1"/>
          <p:nvPr/>
        </p:nvSpPr>
        <p:spPr>
          <a:xfrm>
            <a:off x="159385" y="2161540"/>
            <a:ext cx="3020060" cy="84328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lang="en-US" altLang="zh-CN" sz="3600">
                <a:sym typeface="+mn-ea"/>
              </a:rPr>
              <a:t>Nimitta</a:t>
            </a:r>
            <a:r>
              <a:rPr lang="zh-TW" altLang="en-US" sz="2400">
                <a:sym typeface="+mn-ea"/>
              </a:rPr>
              <a:t>兆相</a:t>
            </a:r>
            <a:r>
              <a:rPr lang="en-US" altLang="zh-TW" sz="2400">
                <a:sym typeface="+mn-ea"/>
              </a:rPr>
              <a:t>,</a:t>
            </a:r>
            <a:r>
              <a:rPr lang="zh-TW" altLang="en-US" sz="2400">
                <a:sym typeface="+mn-ea"/>
              </a:rPr>
              <a:t>禪相</a:t>
            </a:r>
            <a:endParaRPr lang="en-US" altLang="zh-CN" sz="3600"/>
          </a:p>
          <a:p>
            <a:endParaRPr lang="zh-TW" altLang="en-US" sz="3600"/>
          </a:p>
        </p:txBody>
      </p:sp>
      <p:cxnSp>
        <p:nvCxnSpPr>
          <p:cNvPr id="16" name="直接箭头连接符 15"/>
          <p:cNvCxnSpPr/>
          <p:nvPr/>
        </p:nvCxnSpPr>
        <p:spPr>
          <a:xfrm flipH="1">
            <a:off x="6457315" y="4342765"/>
            <a:ext cx="1634490" cy="14922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cxnSp>
        <p:nvCxnSpPr>
          <p:cNvPr id="17" name="直接箭头连接符 16"/>
          <p:cNvCxnSpPr/>
          <p:nvPr/>
        </p:nvCxnSpPr>
        <p:spPr>
          <a:xfrm flipV="1">
            <a:off x="2404745" y="3980815"/>
            <a:ext cx="1675765" cy="146050"/>
          </a:xfrm>
          <a:prstGeom prst="straightConnector1">
            <a:avLst/>
          </a:prstGeom>
          <a:ln w="41275">
            <a:tailEnd type="arrow"/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cxnSp>
        <p:nvCxnSpPr>
          <p:cNvPr id="18" name="直接箭头连接符 17"/>
          <p:cNvCxnSpPr/>
          <p:nvPr/>
        </p:nvCxnSpPr>
        <p:spPr>
          <a:xfrm flipV="1">
            <a:off x="2569845" y="2787650"/>
            <a:ext cx="1745615" cy="132016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sp>
        <p:nvSpPr>
          <p:cNvPr id="19" name="文本框 18"/>
          <p:cNvSpPr txBox="1"/>
          <p:nvPr/>
        </p:nvSpPr>
        <p:spPr>
          <a:xfrm>
            <a:off x="2691130" y="3004820"/>
            <a:ext cx="163131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TW" altLang="en-US"/>
              <a:t>我</a:t>
            </a:r>
            <a:r>
              <a:rPr lang="zh-TW" altLang="en-US"/>
              <a:t>相</a:t>
            </a:r>
            <a:endParaRPr lang="zh-TW" altLang="en-US"/>
          </a:p>
          <a:p>
            <a:r>
              <a:rPr lang="en-US" altLang="zh-TW"/>
              <a:t>atma-samjna</a:t>
            </a:r>
            <a:endParaRPr lang="en-US" altLang="zh-TW"/>
          </a:p>
        </p:txBody>
      </p:sp>
      <p:cxnSp>
        <p:nvCxnSpPr>
          <p:cNvPr id="20" name="直接箭头连接符 19"/>
          <p:cNvCxnSpPr/>
          <p:nvPr/>
        </p:nvCxnSpPr>
        <p:spPr>
          <a:xfrm flipH="1" flipV="1">
            <a:off x="5603875" y="5059045"/>
            <a:ext cx="2659380" cy="77533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cxnSp>
        <p:nvCxnSpPr>
          <p:cNvPr id="21" name="直接箭头连接符 20"/>
          <p:cNvCxnSpPr/>
          <p:nvPr/>
        </p:nvCxnSpPr>
        <p:spPr>
          <a:xfrm flipH="1" flipV="1">
            <a:off x="6492240" y="3314065"/>
            <a:ext cx="1485265" cy="914400"/>
          </a:xfrm>
          <a:prstGeom prst="straightConnector1">
            <a:avLst/>
          </a:prstGeom>
          <a:ln w="31750" cap="rnd">
            <a:solidFill>
              <a:schemeClr val="accent1"/>
            </a:solidFill>
            <a:round/>
            <a:tailEnd type="arrow" w="med" len="med"/>
          </a:ln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sp>
        <p:nvSpPr>
          <p:cNvPr id="22" name="文本框 21"/>
          <p:cNvSpPr txBox="1"/>
          <p:nvPr/>
        </p:nvSpPr>
        <p:spPr>
          <a:xfrm>
            <a:off x="5020310" y="4785995"/>
            <a:ext cx="82550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TW" altLang="en-US" sz="3600"/>
              <a:t>慈</a:t>
            </a:r>
            <a:endParaRPr lang="zh-TW" altLang="en-US" sz="3600"/>
          </a:p>
        </p:txBody>
      </p:sp>
      <p:cxnSp>
        <p:nvCxnSpPr>
          <p:cNvPr id="23" name="直接箭头连接符 22"/>
          <p:cNvCxnSpPr/>
          <p:nvPr/>
        </p:nvCxnSpPr>
        <p:spPr>
          <a:xfrm flipH="1" flipV="1">
            <a:off x="5368925" y="5351145"/>
            <a:ext cx="783590" cy="796925"/>
          </a:xfrm>
          <a:prstGeom prst="straightConnector1">
            <a:avLst/>
          </a:prstGeom>
          <a:ln w="41275">
            <a:tailEnd type="arrow"/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cxnSp>
        <p:nvCxnSpPr>
          <p:cNvPr id="24" name="直接箭头连接符 23"/>
          <p:cNvCxnSpPr/>
          <p:nvPr/>
        </p:nvCxnSpPr>
        <p:spPr>
          <a:xfrm flipH="1" flipV="1">
            <a:off x="6457315" y="4571365"/>
            <a:ext cx="1789430" cy="111696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cxnSp>
        <p:nvCxnSpPr>
          <p:cNvPr id="25" name="直接箭头连接符 24"/>
          <p:cNvCxnSpPr/>
          <p:nvPr/>
        </p:nvCxnSpPr>
        <p:spPr>
          <a:xfrm flipH="1" flipV="1">
            <a:off x="7637145" y="2588260"/>
            <a:ext cx="561975" cy="126047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cxnSp>
        <p:nvCxnSpPr>
          <p:cNvPr id="26" name="直接箭头连接符 25"/>
          <p:cNvCxnSpPr/>
          <p:nvPr/>
        </p:nvCxnSpPr>
        <p:spPr>
          <a:xfrm flipV="1">
            <a:off x="4761865" y="1890395"/>
            <a:ext cx="410210" cy="2066290"/>
          </a:xfrm>
          <a:prstGeom prst="straightConnector1">
            <a:avLst/>
          </a:prstGeom>
          <a:ln w="12700" cap="flat" cmpd="sng" algn="ctr">
            <a:solidFill>
              <a:schemeClr val="accent1"/>
            </a:solidFill>
            <a:prstDash val="dash"/>
            <a:miter lim="800000"/>
            <a:tailEnd type="arrow" w="med" len="med"/>
          </a:ln>
        </p:spPr>
        <p:style>
          <a:lnRef idx="0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cxnSp>
        <p:nvCxnSpPr>
          <p:cNvPr id="27" name="直接箭头连接符 26"/>
          <p:cNvCxnSpPr/>
          <p:nvPr/>
        </p:nvCxnSpPr>
        <p:spPr>
          <a:xfrm>
            <a:off x="5825490" y="1757045"/>
            <a:ext cx="1340485" cy="38798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cxnSp>
        <p:nvCxnSpPr>
          <p:cNvPr id="28" name="直接箭头连接符 27"/>
          <p:cNvCxnSpPr/>
          <p:nvPr/>
        </p:nvCxnSpPr>
        <p:spPr>
          <a:xfrm>
            <a:off x="3133725" y="2541905"/>
            <a:ext cx="1257300" cy="40640"/>
          </a:xfrm>
          <a:prstGeom prst="straightConnector1">
            <a:avLst/>
          </a:prstGeom>
          <a:ln>
            <a:tailEnd type="arrow" w="med" len="med"/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cxnSp>
        <p:nvCxnSpPr>
          <p:cNvPr id="30" name="直接箭头连接符 29"/>
          <p:cNvCxnSpPr/>
          <p:nvPr/>
        </p:nvCxnSpPr>
        <p:spPr>
          <a:xfrm>
            <a:off x="3292475" y="1812925"/>
            <a:ext cx="1118235" cy="567690"/>
          </a:xfrm>
          <a:prstGeom prst="straightConnector1">
            <a:avLst/>
          </a:prstGeom>
          <a:ln>
            <a:tailEnd type="arrow" w="med" len="med"/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sp>
        <p:nvSpPr>
          <p:cNvPr id="31" name="文本框 30"/>
          <p:cNvSpPr txBox="1"/>
          <p:nvPr/>
        </p:nvSpPr>
        <p:spPr>
          <a:xfrm>
            <a:off x="6471285" y="4230370"/>
            <a:ext cx="142367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/>
              <a:t>kamasutra</a:t>
            </a:r>
            <a:endParaRPr lang="en-US" altLang="zh-CN"/>
          </a:p>
        </p:txBody>
      </p:sp>
      <p:sp>
        <p:nvSpPr>
          <p:cNvPr id="32" name="文本框 31"/>
          <p:cNvSpPr txBox="1"/>
          <p:nvPr/>
        </p:nvSpPr>
        <p:spPr>
          <a:xfrm>
            <a:off x="8999855" y="657225"/>
            <a:ext cx="2846070" cy="150431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lang="en-US" altLang="zh-CN" sz="3600">
                <a:solidFill>
                  <a:schemeClr val="tx1"/>
                </a:solidFill>
              </a:rPr>
              <a:t>vi</a:t>
            </a:r>
            <a:r>
              <a:rPr lang="en-US" altLang="zh-CN" sz="3600">
                <a:solidFill>
                  <a:srgbClr val="FF0000"/>
                </a:solidFill>
              </a:rPr>
              <a:t>j</a:t>
            </a:r>
            <a:r>
              <a:rPr lang="en-US" altLang="en-US" sz="3600">
                <a:solidFill>
                  <a:srgbClr val="FF0000"/>
                </a:solidFill>
              </a:rPr>
              <a:t>ñā</a:t>
            </a:r>
            <a:r>
              <a:rPr lang="en-US" altLang="zh-CN" sz="3600">
                <a:solidFill>
                  <a:schemeClr val="tx1"/>
                </a:solidFill>
              </a:rPr>
              <a:t>na  </a:t>
            </a:r>
            <a:r>
              <a:rPr lang="zh-TW" altLang="en-US" sz="3600">
                <a:solidFill>
                  <a:schemeClr val="tx1"/>
                </a:solidFill>
              </a:rPr>
              <a:t>識</a:t>
            </a:r>
            <a:r>
              <a:rPr lang="en-US" altLang="zh-TW" sz="3600">
                <a:solidFill>
                  <a:schemeClr val="tx1"/>
                </a:solidFill>
              </a:rPr>
              <a:t>    </a:t>
            </a:r>
            <a:r>
              <a:rPr lang="en-US" altLang="zh-CN" sz="3600">
                <a:solidFill>
                  <a:schemeClr val="tx1"/>
                </a:solidFill>
              </a:rPr>
              <a:t>pra</a:t>
            </a:r>
            <a:r>
              <a:rPr lang="en-US" altLang="zh-CN" sz="3600">
                <a:solidFill>
                  <a:srgbClr val="FF0000"/>
                </a:solidFill>
              </a:rPr>
              <a:t>j</a:t>
            </a:r>
            <a:r>
              <a:rPr lang="en-US" altLang="en-US" sz="3600">
                <a:solidFill>
                  <a:srgbClr val="FF0000"/>
                </a:solidFill>
              </a:rPr>
              <a:t>ā</a:t>
            </a:r>
            <a:r>
              <a:rPr lang="en-US" altLang="zh-CN" sz="3600">
                <a:solidFill>
                  <a:srgbClr val="FF0000"/>
                </a:solidFill>
              </a:rPr>
              <a:t>n</a:t>
            </a:r>
            <a:r>
              <a:rPr lang="en-US" altLang="en-US" sz="3600">
                <a:solidFill>
                  <a:srgbClr val="FF0000"/>
                </a:solidFill>
              </a:rPr>
              <a:t>ā</a:t>
            </a:r>
            <a:r>
              <a:rPr lang="en-US" altLang="zh-CN" sz="3600">
                <a:solidFill>
                  <a:schemeClr val="tx1"/>
                </a:solidFill>
              </a:rPr>
              <a:t>ti</a:t>
            </a:r>
            <a:r>
              <a:rPr lang="zh-TW" altLang="en-US" sz="3600">
                <a:solidFill>
                  <a:schemeClr val="tx1"/>
                </a:solidFill>
              </a:rPr>
              <a:t>知</a:t>
            </a:r>
            <a:endParaRPr lang="en-US" altLang="zh-CN" sz="3600">
              <a:solidFill>
                <a:srgbClr val="FF0000"/>
              </a:solidFill>
            </a:endParaRPr>
          </a:p>
          <a:p>
            <a:r>
              <a:rPr lang="en-US" altLang="zh-CN" sz="3600"/>
              <a:t>pra</a:t>
            </a:r>
            <a:r>
              <a:rPr lang="en-US" altLang="zh-CN" sz="3600">
                <a:solidFill>
                  <a:srgbClr val="FF0000"/>
                </a:solidFill>
              </a:rPr>
              <a:t>j</a:t>
            </a:r>
            <a:r>
              <a:rPr lang="en-US" altLang="en-US" sz="3600">
                <a:solidFill>
                  <a:srgbClr val="FF0000"/>
                </a:solidFill>
              </a:rPr>
              <a:t>ñā   </a:t>
            </a:r>
            <a:r>
              <a:rPr lang="zh-TW" altLang="en-US" sz="3600">
                <a:sym typeface="+mn-ea"/>
              </a:rPr>
              <a:t>般</a:t>
            </a:r>
            <a:r>
              <a:rPr lang="zh-TW" altLang="en-US" sz="3600">
                <a:sym typeface="+mn-ea"/>
              </a:rPr>
              <a:t>若</a:t>
            </a:r>
            <a:endParaRPr lang="zh-TW" altLang="en-US" sz="3600">
              <a:sym typeface="+mn-ea"/>
            </a:endParaRPr>
          </a:p>
          <a:p>
            <a:r>
              <a:rPr lang="en-US" altLang="zh-CN" sz="3600">
                <a:solidFill>
                  <a:srgbClr val="FF0000"/>
                </a:solidFill>
                <a:sym typeface="+mn-ea"/>
              </a:rPr>
              <a:t>j</a:t>
            </a:r>
            <a:r>
              <a:rPr lang="en-US" altLang="en-US" sz="3600">
                <a:solidFill>
                  <a:srgbClr val="FF0000"/>
                </a:solidFill>
                <a:sym typeface="+mn-ea"/>
              </a:rPr>
              <a:t>ñā</a:t>
            </a:r>
            <a:r>
              <a:rPr lang="en-US" altLang="zh-CN" sz="3600">
                <a:sym typeface="+mn-ea"/>
              </a:rPr>
              <a:t>na    </a:t>
            </a:r>
            <a:r>
              <a:rPr lang="zh-TW" altLang="en-US" sz="3600">
                <a:sym typeface="+mn-ea"/>
              </a:rPr>
              <a:t>智</a:t>
            </a:r>
            <a:endParaRPr lang="zh-TW" altLang="en-US" sz="3600">
              <a:sym typeface="+mn-ea"/>
            </a:endParaRPr>
          </a:p>
        </p:txBody>
      </p:sp>
      <p:cxnSp>
        <p:nvCxnSpPr>
          <p:cNvPr id="29" name="直接箭头连接符 28"/>
          <p:cNvCxnSpPr/>
          <p:nvPr/>
        </p:nvCxnSpPr>
        <p:spPr>
          <a:xfrm flipV="1">
            <a:off x="4194810" y="4475480"/>
            <a:ext cx="1722120" cy="792000"/>
          </a:xfrm>
          <a:prstGeom prst="straightConnector1">
            <a:avLst/>
          </a:prstGeom>
          <a:ln w="38100">
            <a:tailEnd type="arrow" w="med" len="med"/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sp>
        <p:nvSpPr>
          <p:cNvPr id="33" name="文本框 32"/>
          <p:cNvSpPr txBox="1"/>
          <p:nvPr/>
        </p:nvSpPr>
        <p:spPr>
          <a:xfrm>
            <a:off x="4855210" y="1246505"/>
            <a:ext cx="1908810" cy="84328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lang="en-US" altLang="zh-CN" sz="3600"/>
              <a:t>chanda</a:t>
            </a:r>
            <a:endParaRPr lang="en-US" altLang="zh-CN" sz="3600"/>
          </a:p>
          <a:p>
            <a:endParaRPr lang="zh-TW" altLang="en-US" sz="3600"/>
          </a:p>
        </p:txBody>
      </p:sp>
    </p:spTree>
    <p:custDataLst>
      <p:tags r:id="rId1"/>
    </p:custDataLst>
  </p:cSld>
  <p:clrMapOvr>
    <a:masterClrMapping/>
  </p:clrMapOvr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5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5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6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2.xml><?xml version="1.0" encoding="utf-8"?>
<p:tagLst xmlns:p="http://schemas.openxmlformats.org/presentationml/2006/main">
  <p:tag name="KSO_WM_TEMPLATE_THUMBS_INDEX" val="1、4、7、12、13、14、15、16、17、18、20、24、25、28、33、36、40、43、44"/>
  <p:tag name="KSO_WM_TEMPLATE_SUBCATEGORY" val="19"/>
  <p:tag name="KSO_WM_TAG_VERSION" val="1.0"/>
  <p:tag name="KSO_WM_BEAUTIFY_FLAG" val="#wm#"/>
  <p:tag name="KSO_WM_TEMPLATE_CATEGORY" val="custom"/>
  <p:tag name="KSO_WM_TEMPLATE_INDEX" val="20205081"/>
  <p:tag name="KSO_WM_TEMPLATE_MASTER_TYPE" val="0"/>
  <p:tag name="KSO_WM_TEMPLATE_COLOR_TYPE" val="1"/>
  <p:tag name="KSO_WM_UNIT_SHOW_EDIT_AREA_INDICATION" val="1"/>
</p:tagLst>
</file>

<file path=ppt/tags/tag63.xml><?xml version="1.0" encoding="utf-8"?>
<p:tagLst xmlns:p="http://schemas.openxmlformats.org/presentationml/2006/main">
  <p:tag name="KSO_WM_UNIT_ISCONTENTSTITLE" val="0"/>
  <p:tag name="KSO_WM_UNIT_ISNUMDGMTITLE" val="0"/>
  <p:tag name="KSO_WM_UNIT_NOCLEAR" val="0"/>
  <p:tag name="KSO_WM_UNIT_SHOW_EDIT_AREA_INDICATION" val="1"/>
  <p:tag name="KSO_WM_UNIT_VALUE" val="28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custom20205081_1*a*1"/>
  <p:tag name="KSO_WM_TEMPLATE_CATEGORY" val="custom"/>
  <p:tag name="KSO_WM_TEMPLATE_INDEX" val="20205081"/>
  <p:tag name="KSO_WM_UNIT_LAYERLEVEL" val="1"/>
  <p:tag name="KSO_WM_TAG_VERSION" val="1.0"/>
  <p:tag name="KSO_WM_BEAUTIFY_FLAG" val="#wm#"/>
</p:tagLst>
</file>

<file path=ppt/tags/tag64.xml><?xml version="1.0" encoding="utf-8"?>
<p:tagLst xmlns:p="http://schemas.openxmlformats.org/presentationml/2006/main">
  <p:tag name="KSO_WM_UNIT_ISCONTENTSTITLE" val="0"/>
  <p:tag name="KSO_WM_UNIT_ISNUMDGMTITLE" val="0"/>
  <p:tag name="KSO_WM_UNIT_NOCLEAR" val="0"/>
  <p:tag name="KSO_WM_UNIT_SHOW_EDIT_AREA_INDICATION" val="1"/>
  <p:tag name="KSO_WM_UNIT_VALUE" val="111"/>
  <p:tag name="KSO_WM_UNIT_HIGHLIGHT" val="0"/>
  <p:tag name="KSO_WM_UNIT_COMPATIBLE" val="0"/>
  <p:tag name="KSO_WM_UNIT_DIAGRAM_ISNUMVISUAL" val="0"/>
  <p:tag name="KSO_WM_UNIT_DIAGRAM_ISREFERUNIT" val="0"/>
  <p:tag name="KSO_WM_UNIT_TYPE" val="b"/>
  <p:tag name="KSO_WM_UNIT_INDEX" val="1"/>
  <p:tag name="KSO_WM_UNIT_ID" val="custom20205081_1*b*1"/>
  <p:tag name="KSO_WM_TEMPLATE_CATEGORY" val="custom"/>
  <p:tag name="KSO_WM_TEMPLATE_INDEX" val="20205081"/>
  <p:tag name="KSO_WM_UNIT_LAYERLEVEL" val="1"/>
  <p:tag name="KSO_WM_TAG_VERSION" val="1.0"/>
  <p:tag name="KSO_WM_BEAUTIFY_FLAG" val="#wm#"/>
</p:tagLst>
</file>

<file path=ppt/tags/tag65.xml><?xml version="1.0" encoding="utf-8"?>
<p:tagLst xmlns:p="http://schemas.openxmlformats.org/presentationml/2006/main">
  <p:tag name="KSO_WM_SLIDE_ID" val="custom20205081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081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66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67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68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WPS">
  <a:themeElements>
    <a:clrScheme name="WPS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874CB"/>
      </a:accent1>
      <a:accent2>
        <a:srgbClr val="EE822F"/>
      </a:accent2>
      <a:accent3>
        <a:srgbClr val="F2BA02"/>
      </a:accent3>
      <a:accent4>
        <a:srgbClr val="75BD42"/>
      </a:accent4>
      <a:accent5>
        <a:srgbClr val="30C0B4"/>
      </a:accent5>
      <a:accent6>
        <a:srgbClr val="E54C5E"/>
      </a:accent6>
      <a:hlink>
        <a:srgbClr val="0026E5"/>
      </a:hlink>
      <a:folHlink>
        <a:srgbClr val="7E1FAD"/>
      </a:folHlink>
    </a:clrScheme>
    <a:fontScheme name="WPS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WPS">
      <a:fillStyleLst>
        <a:solidFill>
          <a:schemeClr val="phClr"/>
        </a:solidFill>
        <a:gradFill>
          <a:gsLst>
            <a:gs pos="0">
              <a:schemeClr val="phClr">
                <a:lumOff val="17500"/>
              </a:schemeClr>
            </a:gs>
            <a:gs pos="100000">
              <a:schemeClr val="phClr"/>
            </a:gs>
          </a:gsLst>
          <a:lin ang="2700000" scaled="0"/>
        </a:gradFill>
        <a:gradFill>
          <a:gsLst>
            <a:gs pos="0">
              <a:schemeClr val="phClr">
                <a:hueOff val="-2520000"/>
              </a:schemeClr>
            </a:gs>
            <a:gs pos="100000">
              <a:schemeClr val="phClr"/>
            </a:gs>
          </a:gsLst>
          <a:lin ang="27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gradFill>
            <a:gsLst>
              <a:gs pos="0">
                <a:schemeClr val="phClr">
                  <a:hueOff val="-4200000"/>
                </a:schemeClr>
              </a:gs>
              <a:gs pos="100000">
                <a:schemeClr val="phClr"/>
              </a:gs>
            </a:gsLst>
            <a:lin ang="2700000" scaled="1"/>
          </a:gradFill>
          <a:prstDash val="solid"/>
          <a:miter lim="800000"/>
        </a:ln>
      </a:lnStyleLst>
      <a:effectStyleLst>
        <a:effectStyle>
          <a:effectLst>
            <a:outerShdw blurRad="101600" dist="50800" dir="5400000" algn="ctr" rotWithShape="0">
              <a:schemeClr val="phClr">
                <a:alpha val="60000"/>
              </a:schemeClr>
            </a:outerShdw>
          </a:effectLst>
        </a:effectStyle>
        <a:effectStyle>
          <a:effectLst>
            <a:reflection stA="50000" endA="300" endPos="40000" dist="25400" dir="5400000" sy="-100000" algn="bl" rotWithShape="0"/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288</Words>
  <Application>WPS 演示</Application>
  <PresentationFormat>宽屏</PresentationFormat>
  <Paragraphs>73</Paragraphs>
  <Slides>4</Slides>
  <Notes>4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12" baseType="lpstr">
      <vt:lpstr>Arial</vt:lpstr>
      <vt:lpstr>宋体</vt:lpstr>
      <vt:lpstr>Wingdings</vt:lpstr>
      <vt:lpstr>Wingdings</vt:lpstr>
      <vt:lpstr>微软雅黑</vt:lpstr>
      <vt:lpstr>Arial Unicode MS</vt:lpstr>
      <vt:lpstr>Calibri</vt:lpstr>
      <vt:lpstr>WPS</vt:lpstr>
      <vt:lpstr>解碼佛經</vt:lpstr>
      <vt:lpstr>佛經難讀懂原因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空白演示</dc:title>
  <dc:creator>xiaomi</dc:creator>
  <cp:lastModifiedBy>善那比丘</cp:lastModifiedBy>
  <cp:revision>171</cp:revision>
  <dcterms:created xsi:type="dcterms:W3CDTF">2019-06-19T02:08:00Z</dcterms:created>
  <dcterms:modified xsi:type="dcterms:W3CDTF">2024-12-12T15:53:21Z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2052-12.1.0.19302</vt:lpwstr>
  </property>
  <property fmtid="{D5CDD505-2E9C-101B-9397-08002B2CF9AE}" pid="3" name="ICV">
    <vt:lpwstr>A4B5A54CF6624CE08E90C9D1A7BC54EE_11</vt:lpwstr>
  </property>
</Properties>
</file>